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31"/>
  </p:notesMasterIdLst>
  <p:sldIdLst>
    <p:sldId id="262" r:id="rId2"/>
    <p:sldId id="263" r:id="rId3"/>
    <p:sldId id="275" r:id="rId4"/>
    <p:sldId id="257" r:id="rId5"/>
    <p:sldId id="267" r:id="rId6"/>
    <p:sldId id="268" r:id="rId7"/>
    <p:sldId id="270" r:id="rId8"/>
    <p:sldId id="269" r:id="rId9"/>
    <p:sldId id="280" r:id="rId10"/>
    <p:sldId id="260" r:id="rId11"/>
    <p:sldId id="261" r:id="rId12"/>
    <p:sldId id="258" r:id="rId13"/>
    <p:sldId id="271" r:id="rId14"/>
    <p:sldId id="274" r:id="rId15"/>
    <p:sldId id="273" r:id="rId16"/>
    <p:sldId id="259" r:id="rId17"/>
    <p:sldId id="265" r:id="rId18"/>
    <p:sldId id="266" r:id="rId19"/>
    <p:sldId id="279" r:id="rId20"/>
    <p:sldId id="284" r:id="rId21"/>
    <p:sldId id="285" r:id="rId22"/>
    <p:sldId id="277" r:id="rId23"/>
    <p:sldId id="278" r:id="rId24"/>
    <p:sldId id="272" r:id="rId25"/>
    <p:sldId id="264" r:id="rId26"/>
    <p:sldId id="283" r:id="rId27"/>
    <p:sldId id="281" r:id="rId28"/>
    <p:sldId id="287" r:id="rId29"/>
    <p:sldId id="28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629" autoAdjust="0"/>
    <p:restoredTop sz="94660"/>
  </p:normalViewPr>
  <p:slideViewPr>
    <p:cSldViewPr>
      <p:cViewPr>
        <p:scale>
          <a:sx n="112" d="100"/>
          <a:sy n="112" d="100"/>
        </p:scale>
        <p:origin x="-1614" y="-18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lenovo\Documents\Book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layout/>
    </c:title>
    <c:plotArea>
      <c:layout/>
      <c:barChart>
        <c:barDir val="bar"/>
        <c:grouping val="clustered"/>
        <c:ser>
          <c:idx val="0"/>
          <c:order val="0"/>
          <c:tx>
            <c:strRef>
              <c:f>Sheet1!$B$1</c:f>
              <c:strCache>
                <c:ptCount val="1"/>
                <c:pt idx="0">
                  <c:v>Broj članaka na temu</c:v>
                </c:pt>
              </c:strCache>
            </c:strRef>
          </c:tx>
          <c:spPr>
            <a:solidFill>
              <a:srgbClr val="000000">
                <a:lumMod val="65000"/>
                <a:lumOff val="35000"/>
              </a:srgbClr>
            </a:solidFill>
          </c:spPr>
          <c:cat>
            <c:strRef>
              <c:f>Sheet1!$A$2:$A$11</c:f>
              <c:strCache>
                <c:ptCount val="10"/>
                <c:pt idx="0">
                  <c:v>Blic</c:v>
                </c:pt>
                <c:pt idx="1">
                  <c:v>Alo</c:v>
                </c:pt>
                <c:pt idx="2">
                  <c:v>Telegraf</c:v>
                </c:pt>
                <c:pt idx="3">
                  <c:v>Srbija danas</c:v>
                </c:pt>
                <c:pt idx="4">
                  <c:v>Novi put</c:v>
                </c:pt>
                <c:pt idx="5">
                  <c:v>Večernje novosti</c:v>
                </c:pt>
                <c:pt idx="6">
                  <c:v>VaseljenskaTV</c:v>
                </c:pt>
                <c:pt idx="7">
                  <c:v>Medjunarodni radio Srbije</c:v>
                </c:pt>
                <c:pt idx="8">
                  <c:v>ArcaeoVeritas</c:v>
                </c:pt>
                <c:pt idx="9">
                  <c:v>Starinar</c:v>
                </c:pt>
              </c:strCache>
            </c:strRef>
          </c:cat>
          <c:val>
            <c:numRef>
              <c:f>Sheet1!$B$2:$B$11</c:f>
              <c:numCache>
                <c:formatCode>General</c:formatCode>
                <c:ptCount val="10"/>
                <c:pt idx="0">
                  <c:v>1</c:v>
                </c:pt>
                <c:pt idx="1">
                  <c:v>1</c:v>
                </c:pt>
                <c:pt idx="2">
                  <c:v>1</c:v>
                </c:pt>
                <c:pt idx="3">
                  <c:v>1</c:v>
                </c:pt>
                <c:pt idx="4">
                  <c:v>1</c:v>
                </c:pt>
                <c:pt idx="5">
                  <c:v>2</c:v>
                </c:pt>
                <c:pt idx="6">
                  <c:v>1</c:v>
                </c:pt>
                <c:pt idx="7">
                  <c:v>1</c:v>
                </c:pt>
                <c:pt idx="8">
                  <c:v>1</c:v>
                </c:pt>
                <c:pt idx="9">
                  <c:v>2</c:v>
                </c:pt>
              </c:numCache>
            </c:numRef>
          </c:val>
        </c:ser>
        <c:axId val="68828544"/>
        <c:axId val="70595712"/>
      </c:barChart>
      <c:catAx>
        <c:axId val="68828544"/>
        <c:scaling>
          <c:orientation val="minMax"/>
        </c:scaling>
        <c:axPos val="l"/>
        <c:tickLblPos val="nextTo"/>
        <c:crossAx val="70595712"/>
        <c:crosses val="autoZero"/>
        <c:auto val="1"/>
        <c:lblAlgn val="ctr"/>
        <c:lblOffset val="100"/>
      </c:catAx>
      <c:valAx>
        <c:axId val="70595712"/>
        <c:scaling>
          <c:orientation val="minMax"/>
          <c:max val="3"/>
        </c:scaling>
        <c:axPos val="b"/>
        <c:majorGridlines/>
        <c:numFmt formatCode="General" sourceLinked="1"/>
        <c:tickLblPos val="nextTo"/>
        <c:crossAx val="68828544"/>
        <c:crosses val="autoZero"/>
        <c:crossBetween val="between"/>
        <c:majorUnit val="1"/>
      </c:valAx>
    </c:plotArea>
    <c:legend>
      <c:legendPos val="r"/>
      <c:layout/>
    </c:legend>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068B99-AEF5-4137-8427-207B21E5DBF9}" type="datetimeFigureOut">
              <a:rPr lang="en-US" smtClean="0"/>
              <a:pPr/>
              <a:t>5/20/2015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114A4E-E6AD-48CE-9A82-681515457A1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114A4E-E6AD-48CE-9A82-681515457A12}" type="slidenum">
              <a:rPr lang="en-US" smtClean="0"/>
              <a:pPr/>
              <a:t>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114A4E-E6AD-48CE-9A82-681515457A12}"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822FB4E-397F-4592-8A91-73862DD860DD}" type="datetimeFigureOut">
              <a:rPr lang="en-US" smtClean="0"/>
              <a:pPr/>
              <a:t>5/20/2015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E00A6E60-8503-4BE4-BDCF-8E1EE71E627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822FB4E-397F-4592-8A91-73862DD860DD}" type="datetimeFigureOut">
              <a:rPr lang="en-US" smtClean="0"/>
              <a:pPr/>
              <a:t>5/20/2015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0A6E60-8503-4BE4-BDCF-8E1EE71E627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822FB4E-397F-4592-8A91-73862DD860DD}" type="datetimeFigureOut">
              <a:rPr lang="en-US" smtClean="0"/>
              <a:pPr/>
              <a:t>5/20/2015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0A6E60-8503-4BE4-BDCF-8E1EE71E627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822FB4E-397F-4592-8A91-73862DD860DD}" type="datetimeFigureOut">
              <a:rPr lang="en-US" smtClean="0"/>
              <a:pPr/>
              <a:t>5/20/2015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0A6E60-8503-4BE4-BDCF-8E1EE71E627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822FB4E-397F-4592-8A91-73862DD860DD}" type="datetimeFigureOut">
              <a:rPr lang="en-US" smtClean="0"/>
              <a:pPr/>
              <a:t>5/20/2015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0A6E60-8503-4BE4-BDCF-8E1EE71E627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822FB4E-397F-4592-8A91-73862DD860DD}" type="datetimeFigureOut">
              <a:rPr lang="en-US" smtClean="0"/>
              <a:pPr/>
              <a:t>5/20/2015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0A6E60-8503-4BE4-BDCF-8E1EE71E627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822FB4E-397F-4592-8A91-73862DD860DD}" type="datetimeFigureOut">
              <a:rPr lang="en-US" smtClean="0"/>
              <a:pPr/>
              <a:t>5/20/2015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0A6E60-8503-4BE4-BDCF-8E1EE71E627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822FB4E-397F-4592-8A91-73862DD860DD}" type="datetimeFigureOut">
              <a:rPr lang="en-US" smtClean="0"/>
              <a:pPr/>
              <a:t>5/20/2015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0A6E60-8503-4BE4-BDCF-8E1EE71E627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22FB4E-397F-4592-8A91-73862DD860DD}" type="datetimeFigureOut">
              <a:rPr lang="en-US" smtClean="0"/>
              <a:pPr/>
              <a:t>5/20/2015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0A6E60-8503-4BE4-BDCF-8E1EE71E627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822FB4E-397F-4592-8A91-73862DD860DD}" type="datetimeFigureOut">
              <a:rPr lang="en-US" smtClean="0"/>
              <a:pPr/>
              <a:t>5/20/2015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0A6E60-8503-4BE4-BDCF-8E1EE71E627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822FB4E-397F-4592-8A91-73862DD860DD}" type="datetimeFigureOut">
              <a:rPr lang="en-US" smtClean="0"/>
              <a:pPr/>
              <a:t>5/20/2015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E00A6E60-8503-4BE4-BDCF-8E1EE71E6279}"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822FB4E-397F-4592-8A91-73862DD860DD}" type="datetimeFigureOut">
              <a:rPr lang="en-US" smtClean="0"/>
              <a:pPr/>
              <a:t>5/20/2015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00A6E60-8503-4BE4-BDCF-8E1EE71E6279}"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err="1" smtClean="0">
                <a:solidFill>
                  <a:schemeClr val="tx2">
                    <a:lumMod val="65000"/>
                    <a:lumOff val="35000"/>
                  </a:schemeClr>
                </a:solidFill>
                <a:latin typeface="+mn-lt"/>
              </a:rPr>
              <a:t>Arheolo</a:t>
            </a:r>
            <a:r>
              <a:rPr lang="sr-Latn-RS" dirty="0" smtClean="0">
                <a:solidFill>
                  <a:schemeClr val="tx2">
                    <a:lumMod val="65000"/>
                    <a:lumOff val="35000"/>
                  </a:schemeClr>
                </a:solidFill>
                <a:latin typeface="+mn-lt"/>
              </a:rPr>
              <a:t>ško nalazište Belica</a:t>
            </a:r>
            <a:endParaRPr lang="en-US" dirty="0">
              <a:solidFill>
                <a:schemeClr val="tx2">
                  <a:lumMod val="65000"/>
                  <a:lumOff val="35000"/>
                </a:schemeClr>
              </a:solidFill>
              <a:latin typeface="+mn-lt"/>
            </a:endParaRPr>
          </a:p>
        </p:txBody>
      </p:sp>
      <p:sp>
        <p:nvSpPr>
          <p:cNvPr id="3" name="Subtitle 2"/>
          <p:cNvSpPr>
            <a:spLocks noGrp="1"/>
          </p:cNvSpPr>
          <p:nvPr>
            <p:ph type="subTitle" idx="1"/>
          </p:nvPr>
        </p:nvSpPr>
        <p:spPr/>
        <p:txBody>
          <a:bodyPr/>
          <a:lstStyle/>
          <a:p>
            <a:pPr algn="ctr"/>
            <a:r>
              <a:rPr lang="sr-Latn-RS" dirty="0" smtClean="0"/>
              <a:t>Medijski monitoring</a:t>
            </a:r>
            <a:endParaRPr lang="en-US" dirty="0"/>
          </a:p>
        </p:txBody>
      </p:sp>
      <p:pic>
        <p:nvPicPr>
          <p:cNvPr id="4" name="Picture 3" descr="internest.jpg"/>
          <p:cNvPicPr>
            <a:picLocks noChangeAspect="1"/>
          </p:cNvPicPr>
          <p:nvPr/>
        </p:nvPicPr>
        <p:blipFill>
          <a:blip r:embed="rId2"/>
          <a:stretch>
            <a:fillRect/>
          </a:stretch>
        </p:blipFill>
        <p:spPr>
          <a:xfrm>
            <a:off x="2628900" y="4114800"/>
            <a:ext cx="3886200" cy="2179915"/>
          </a:xfrm>
          <a:prstGeom prst="rect">
            <a:avLst/>
          </a:prstGeom>
        </p:spPr>
      </p:pic>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u="sng" dirty="0" smtClean="0"/>
              <a:t>Novi </a:t>
            </a:r>
            <a:r>
              <a:rPr lang="sr-Latn-RS" i="1" u="sng" dirty="0" smtClean="0"/>
              <a:t>p</a:t>
            </a:r>
            <a:r>
              <a:rPr lang="en-US" i="1" u="sng" dirty="0" err="1" smtClean="0"/>
              <a:t>ut</a:t>
            </a:r>
            <a:endParaRPr lang="en-US" i="1" u="sng" dirty="0"/>
          </a:p>
        </p:txBody>
      </p:sp>
      <p:sp>
        <p:nvSpPr>
          <p:cNvPr id="3" name="Content Placeholder 2"/>
          <p:cNvSpPr>
            <a:spLocks noGrp="1"/>
          </p:cNvSpPr>
          <p:nvPr>
            <p:ph sz="half" idx="1"/>
          </p:nvPr>
        </p:nvSpPr>
        <p:spPr/>
        <p:txBody>
          <a:bodyPr>
            <a:normAutofit fontScale="85000" lnSpcReduction="20000"/>
          </a:bodyPr>
          <a:lstStyle/>
          <a:p>
            <a:r>
              <a:rPr lang="en-US" dirty="0" err="1" smtClean="0"/>
              <a:t>Rubrika</a:t>
            </a:r>
            <a:r>
              <a:rPr lang="en-US" dirty="0" smtClean="0"/>
              <a:t> </a:t>
            </a:r>
            <a:r>
              <a:rPr lang="en-US" dirty="0" err="1" smtClean="0"/>
              <a:t>i</a:t>
            </a:r>
            <a:r>
              <a:rPr lang="en-US" dirty="0" smtClean="0"/>
              <a:t> </a:t>
            </a:r>
            <a:r>
              <a:rPr lang="sr-Latn-RS" dirty="0" err="1" smtClean="0"/>
              <a:t>ž</a:t>
            </a:r>
            <a:r>
              <a:rPr lang="en-US" dirty="0" err="1" smtClean="0"/>
              <a:t>anr</a:t>
            </a:r>
            <a:r>
              <a:rPr lang="en-US" i="1" dirty="0" smtClean="0"/>
              <a:t>: </a:t>
            </a:r>
            <a:r>
              <a:rPr lang="en-US" i="1" dirty="0" err="1" smtClean="0"/>
              <a:t>kultura</a:t>
            </a:r>
            <a:r>
              <a:rPr lang="en-US" i="1" dirty="0" smtClean="0"/>
              <a:t>, vest</a:t>
            </a:r>
          </a:p>
          <a:p>
            <a:r>
              <a:rPr lang="en-US" dirty="0" err="1" smtClean="0"/>
              <a:t>Naslov</a:t>
            </a:r>
            <a:r>
              <a:rPr lang="en-US" dirty="0" smtClean="0"/>
              <a:t>: </a:t>
            </a:r>
            <a:r>
              <a:rPr lang="en-US" i="1" dirty="0" smtClean="0"/>
              <a:t>”</a:t>
            </a:r>
            <a:r>
              <a:rPr lang="en-US" i="1" dirty="0" err="1" smtClean="0"/>
              <a:t>Nastavi</a:t>
            </a:r>
            <a:r>
              <a:rPr lang="sr-Latn-RS" i="1" dirty="0" smtClean="0"/>
              <a:t>ć</a:t>
            </a:r>
            <a:r>
              <a:rPr lang="en-US" i="1" dirty="0" smtClean="0"/>
              <a:t>e se </a:t>
            </a:r>
            <a:r>
              <a:rPr lang="en-US" i="1" dirty="0" err="1" smtClean="0"/>
              <a:t>arheolo</a:t>
            </a:r>
            <a:r>
              <a:rPr lang="sr-Latn-RS" i="1" dirty="0" smtClean="0"/>
              <a:t>š</a:t>
            </a:r>
            <a:r>
              <a:rPr lang="en-US" i="1" dirty="0" smtClean="0"/>
              <a:t>ka </a:t>
            </a:r>
            <a:r>
              <a:rPr lang="en-US" i="1" dirty="0" err="1" smtClean="0"/>
              <a:t>istra</a:t>
            </a:r>
            <a:r>
              <a:rPr lang="sr-Latn-RS" i="1" dirty="0" smtClean="0"/>
              <a:t>ž</a:t>
            </a:r>
            <a:r>
              <a:rPr lang="en-US" i="1" dirty="0" err="1" smtClean="0"/>
              <a:t>ivanja</a:t>
            </a:r>
            <a:r>
              <a:rPr lang="en-US" i="1" dirty="0" smtClean="0"/>
              <a:t> </a:t>
            </a:r>
            <a:r>
              <a:rPr lang="en-US" i="1" dirty="0" err="1" smtClean="0"/>
              <a:t>na</a:t>
            </a:r>
            <a:r>
              <a:rPr lang="en-US" i="1" dirty="0" smtClean="0"/>
              <a:t> </a:t>
            </a:r>
            <a:r>
              <a:rPr lang="en-US" i="1" dirty="0" err="1" smtClean="0"/>
              <a:t>lokalitetu</a:t>
            </a:r>
            <a:r>
              <a:rPr lang="en-US" i="1" dirty="0" smtClean="0"/>
              <a:t> u </a:t>
            </a:r>
            <a:r>
              <a:rPr lang="en-US" i="1" dirty="0" err="1" smtClean="0"/>
              <a:t>Belici</a:t>
            </a:r>
            <a:r>
              <a:rPr lang="en-US" i="1" dirty="0" smtClean="0"/>
              <a:t>”</a:t>
            </a:r>
          </a:p>
          <a:p>
            <a:r>
              <a:rPr lang="en-US" dirty="0" err="1" smtClean="0"/>
              <a:t>Tekst</a:t>
            </a:r>
            <a:r>
              <a:rPr lang="en-US" dirty="0" smtClean="0"/>
              <a:t>: </a:t>
            </a:r>
            <a:r>
              <a:rPr lang="en-US" i="1" dirty="0" err="1" smtClean="0"/>
              <a:t>srednje</a:t>
            </a:r>
            <a:r>
              <a:rPr lang="en-US" i="1" dirty="0" smtClean="0"/>
              <a:t> </a:t>
            </a:r>
            <a:r>
              <a:rPr lang="en-US" i="1" dirty="0" err="1" smtClean="0"/>
              <a:t>veli</a:t>
            </a:r>
            <a:r>
              <a:rPr lang="sr-Latn-RS" i="1" dirty="0" smtClean="0"/>
              <a:t>č</a:t>
            </a:r>
            <a:r>
              <a:rPr lang="en-US" i="1" dirty="0" err="1" smtClean="0"/>
              <a:t>ine</a:t>
            </a:r>
            <a:r>
              <a:rPr lang="en-US" i="1" dirty="0" smtClean="0"/>
              <a:t>, </a:t>
            </a:r>
            <a:r>
              <a:rPr lang="en-US" i="1" dirty="0" err="1" smtClean="0"/>
              <a:t>na</a:t>
            </a:r>
            <a:r>
              <a:rPr lang="en-US" i="1" dirty="0" smtClean="0"/>
              <a:t> </a:t>
            </a:r>
            <a:r>
              <a:rPr lang="en-US" i="1" dirty="0" err="1" smtClean="0"/>
              <a:t>srpskom</a:t>
            </a:r>
            <a:r>
              <a:rPr lang="sr-Latn-RS" i="1" dirty="0" smtClean="0"/>
              <a:t> jeziku</a:t>
            </a:r>
            <a:endParaRPr lang="en-US" i="1" dirty="0" smtClean="0"/>
          </a:p>
          <a:p>
            <a:r>
              <a:rPr lang="en-US" dirty="0" err="1" smtClean="0"/>
              <a:t>Vizuelna</a:t>
            </a:r>
            <a:r>
              <a:rPr lang="en-US" dirty="0" smtClean="0"/>
              <a:t> </a:t>
            </a:r>
            <a:r>
              <a:rPr lang="en-US" dirty="0" err="1" smtClean="0"/>
              <a:t>oprema</a:t>
            </a:r>
            <a:r>
              <a:rPr lang="en-US" dirty="0" smtClean="0"/>
              <a:t>: </a:t>
            </a:r>
            <a:r>
              <a:rPr lang="en-US" i="1" dirty="0" smtClean="0"/>
              <a:t>2 </a:t>
            </a:r>
            <a:r>
              <a:rPr lang="en-US" i="1" dirty="0" err="1" smtClean="0"/>
              <a:t>fotografije</a:t>
            </a:r>
            <a:r>
              <a:rPr lang="en-US" i="1" dirty="0" smtClean="0"/>
              <a:t> u </a:t>
            </a:r>
            <a:r>
              <a:rPr lang="en-US" i="1" dirty="0" err="1" smtClean="0"/>
              <a:t>boji</a:t>
            </a:r>
            <a:endParaRPr lang="en-US" i="1" dirty="0" smtClean="0"/>
          </a:p>
          <a:p>
            <a:r>
              <a:rPr lang="en-US" dirty="0" err="1" smtClean="0"/>
              <a:t>Vrednosni</a:t>
            </a:r>
            <a:r>
              <a:rPr lang="en-US" dirty="0" smtClean="0"/>
              <a:t> </a:t>
            </a:r>
            <a:r>
              <a:rPr lang="en-US" dirty="0" err="1" smtClean="0"/>
              <a:t>sud</a:t>
            </a:r>
            <a:r>
              <a:rPr lang="en-US" dirty="0" smtClean="0"/>
              <a:t>: </a:t>
            </a:r>
            <a:r>
              <a:rPr lang="en-US" i="1" dirty="0" err="1" smtClean="0"/>
              <a:t>Iznose</a:t>
            </a:r>
            <a:r>
              <a:rPr lang="en-US" i="1" dirty="0" smtClean="0"/>
              <a:t> se </a:t>
            </a:r>
            <a:r>
              <a:rPr lang="sr-Latn-RS" i="1" dirty="0" err="1" smtClean="0"/>
              <a:t>č</a:t>
            </a:r>
            <a:r>
              <a:rPr lang="en-US" i="1" dirty="0" err="1" smtClean="0"/>
              <a:t>injenice</a:t>
            </a:r>
            <a:r>
              <a:rPr lang="en-US" i="1" dirty="0" smtClean="0"/>
              <a:t> o </a:t>
            </a:r>
            <a:r>
              <a:rPr lang="en-US" i="1" dirty="0" err="1" smtClean="0"/>
              <a:t>iskopavanjima</a:t>
            </a:r>
            <a:r>
              <a:rPr lang="en-US" i="1" dirty="0" smtClean="0"/>
              <a:t> </a:t>
            </a:r>
            <a:r>
              <a:rPr lang="sr-Latn-RS" i="1" dirty="0" smtClean="0"/>
              <a:t>i </a:t>
            </a:r>
            <a:r>
              <a:rPr lang="en-US" i="1" dirty="0" err="1" smtClean="0"/>
              <a:t>figurama</a:t>
            </a:r>
            <a:r>
              <a:rPr lang="en-US" i="1" dirty="0" smtClean="0"/>
              <a:t> </a:t>
            </a:r>
            <a:r>
              <a:rPr lang="en-US" i="1" dirty="0" err="1" smtClean="0"/>
              <a:t>koje</a:t>
            </a:r>
            <a:r>
              <a:rPr lang="en-US" i="1" dirty="0" smtClean="0"/>
              <a:t> se </a:t>
            </a:r>
            <a:r>
              <a:rPr lang="en-US" i="1" dirty="0" err="1" smtClean="0"/>
              <a:t>vrednuju</a:t>
            </a:r>
            <a:r>
              <a:rPr lang="en-US" i="1" dirty="0" smtClean="0"/>
              <a:t> </a:t>
            </a:r>
            <a:r>
              <a:rPr lang="en-US" i="1" dirty="0" err="1" smtClean="0"/>
              <a:t>kao</a:t>
            </a:r>
            <a:r>
              <a:rPr lang="en-US" i="1" dirty="0" smtClean="0"/>
              <a:t> </a:t>
            </a:r>
            <a:r>
              <a:rPr lang="en-US" i="1" dirty="0" err="1" smtClean="0"/>
              <a:t>autenti</a:t>
            </a:r>
            <a:r>
              <a:rPr lang="sr-Latn-RS" i="1" dirty="0" smtClean="0"/>
              <a:t>č</a:t>
            </a:r>
            <a:r>
              <a:rPr lang="en-US" i="1" dirty="0" smtClean="0"/>
              <a:t>ne</a:t>
            </a:r>
          </a:p>
          <a:p>
            <a:r>
              <a:rPr lang="en-US" dirty="0" smtClean="0"/>
              <a:t>Datum </a:t>
            </a:r>
            <a:r>
              <a:rPr lang="en-US" dirty="0" err="1" smtClean="0"/>
              <a:t>i</a:t>
            </a:r>
            <a:r>
              <a:rPr lang="en-US" dirty="0" smtClean="0"/>
              <a:t> </a:t>
            </a:r>
            <a:r>
              <a:rPr lang="en-US" dirty="0" err="1" smtClean="0"/>
              <a:t>autor</a:t>
            </a:r>
            <a:r>
              <a:rPr lang="en-US" i="1" dirty="0" smtClean="0"/>
              <a:t>: 12.</a:t>
            </a:r>
            <a:r>
              <a:rPr lang="sr-Latn-RS" i="1" dirty="0" smtClean="0"/>
              <a:t> mart </a:t>
            </a:r>
            <a:r>
              <a:rPr lang="en-US" i="1" dirty="0" smtClean="0"/>
              <a:t>2013. S</a:t>
            </a:r>
            <a:r>
              <a:rPr lang="sr-Latn-RS" i="1" dirty="0" smtClean="0"/>
              <a:t>uzana</a:t>
            </a:r>
            <a:r>
              <a:rPr lang="en-US" i="1" dirty="0" smtClean="0"/>
              <a:t> </a:t>
            </a:r>
            <a:r>
              <a:rPr lang="en-US" i="1" dirty="0" err="1" smtClean="0"/>
              <a:t>Lubura</a:t>
            </a:r>
            <a:endParaRPr lang="en-US" i="1" dirty="0" smtClean="0"/>
          </a:p>
          <a:p>
            <a:endParaRPr lang="en-US" dirty="0" smtClean="0"/>
          </a:p>
          <a:p>
            <a:endParaRPr lang="en-US" dirty="0">
              <a:solidFill>
                <a:schemeClr val="accent6">
                  <a:lumMod val="75000"/>
                </a:schemeClr>
              </a:solidFill>
            </a:endParaRPr>
          </a:p>
        </p:txBody>
      </p:sp>
      <p:pic>
        <p:nvPicPr>
          <p:cNvPr id="7170" name="Picture 2"/>
          <p:cNvPicPr>
            <a:picLocks noGrp="1" noChangeAspect="1" noChangeArrowheads="1"/>
          </p:cNvPicPr>
          <p:nvPr>
            <p:ph sz="half" idx="2"/>
          </p:nvPr>
        </p:nvPicPr>
        <p:blipFill>
          <a:blip r:embed="rId2"/>
          <a:srcRect/>
          <a:stretch>
            <a:fillRect/>
          </a:stretch>
        </p:blipFill>
        <p:spPr bwMode="auto">
          <a:xfrm>
            <a:off x="4724401" y="1155387"/>
            <a:ext cx="3387472" cy="51993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u="sng" dirty="0" err="1" smtClean="0"/>
              <a:t>Srbija</a:t>
            </a:r>
            <a:r>
              <a:rPr lang="en-US" i="1" u="sng" dirty="0" smtClean="0"/>
              <a:t> </a:t>
            </a:r>
            <a:r>
              <a:rPr lang="en-US" i="1" u="sng" dirty="0" err="1" smtClean="0"/>
              <a:t>danas</a:t>
            </a:r>
            <a:endParaRPr lang="en-US" i="1" u="sng" dirty="0"/>
          </a:p>
        </p:txBody>
      </p:sp>
      <p:sp>
        <p:nvSpPr>
          <p:cNvPr id="3" name="Content Placeholder 2"/>
          <p:cNvSpPr>
            <a:spLocks noGrp="1"/>
          </p:cNvSpPr>
          <p:nvPr>
            <p:ph sz="half" idx="1"/>
          </p:nvPr>
        </p:nvSpPr>
        <p:spPr/>
        <p:txBody>
          <a:bodyPr>
            <a:normAutofit fontScale="77500" lnSpcReduction="20000"/>
          </a:bodyPr>
          <a:lstStyle/>
          <a:p>
            <a:r>
              <a:rPr lang="en-US" dirty="0" err="1" smtClean="0"/>
              <a:t>Rubrika</a:t>
            </a:r>
            <a:r>
              <a:rPr lang="en-US" dirty="0" smtClean="0"/>
              <a:t> </a:t>
            </a:r>
            <a:r>
              <a:rPr lang="en-US" dirty="0" err="1" smtClean="0"/>
              <a:t>i</a:t>
            </a:r>
            <a:r>
              <a:rPr lang="en-US" dirty="0" smtClean="0"/>
              <a:t> </a:t>
            </a:r>
            <a:r>
              <a:rPr lang="sr-Latn-RS" dirty="0" err="1" smtClean="0"/>
              <a:t>ž</a:t>
            </a:r>
            <a:r>
              <a:rPr lang="en-US" dirty="0" err="1" smtClean="0"/>
              <a:t>anr</a:t>
            </a:r>
            <a:r>
              <a:rPr lang="en-US" dirty="0" smtClean="0"/>
              <a:t>: </a:t>
            </a:r>
            <a:r>
              <a:rPr lang="en-US" i="1" dirty="0" err="1" smtClean="0"/>
              <a:t>Srbija</a:t>
            </a:r>
            <a:r>
              <a:rPr lang="en-US" i="1" dirty="0" smtClean="0"/>
              <a:t>, vest</a:t>
            </a:r>
          </a:p>
          <a:p>
            <a:r>
              <a:rPr lang="en-US" dirty="0" err="1" smtClean="0"/>
              <a:t>Naslov</a:t>
            </a:r>
            <a:r>
              <a:rPr lang="en-US" dirty="0" smtClean="0"/>
              <a:t>: “</a:t>
            </a:r>
            <a:r>
              <a:rPr lang="en-US" i="1" dirty="0" err="1" smtClean="0"/>
              <a:t>Nalazi</a:t>
            </a:r>
            <a:r>
              <a:rPr lang="sr-Latn-RS" i="1" dirty="0" smtClean="0"/>
              <a:t>š</a:t>
            </a:r>
            <a:r>
              <a:rPr lang="en-US" i="1" dirty="0" err="1" smtClean="0"/>
              <a:t>te</a:t>
            </a:r>
            <a:r>
              <a:rPr lang="en-US" i="1" dirty="0" smtClean="0"/>
              <a:t> </a:t>
            </a:r>
            <a:r>
              <a:rPr lang="en-US" i="1" dirty="0" err="1" smtClean="0"/>
              <a:t>kod</a:t>
            </a:r>
            <a:r>
              <a:rPr lang="en-US" i="1" dirty="0" smtClean="0"/>
              <a:t> </a:t>
            </a:r>
            <a:r>
              <a:rPr lang="en-US" i="1" dirty="0" err="1" smtClean="0"/>
              <a:t>Jagodine</a:t>
            </a:r>
            <a:r>
              <a:rPr lang="en-US" i="1" dirty="0" smtClean="0"/>
              <a:t> </a:t>
            </a:r>
            <a:r>
              <a:rPr lang="en-US" i="1" dirty="0" err="1" smtClean="0"/>
              <a:t>staro</a:t>
            </a:r>
            <a:r>
              <a:rPr lang="en-US" i="1" dirty="0" smtClean="0"/>
              <a:t> </a:t>
            </a:r>
            <a:r>
              <a:rPr lang="en-US" i="1" dirty="0" err="1" smtClean="0"/>
              <a:t>preko</a:t>
            </a:r>
            <a:r>
              <a:rPr lang="en-US" i="1" dirty="0" smtClean="0"/>
              <a:t> 8.000 </a:t>
            </a:r>
            <a:r>
              <a:rPr lang="en-US" i="1" dirty="0" err="1" smtClean="0"/>
              <a:t>godina</a:t>
            </a:r>
            <a:r>
              <a:rPr lang="en-US" i="1" dirty="0" smtClean="0"/>
              <a:t> </a:t>
            </a:r>
            <a:r>
              <a:rPr lang="en-US" i="1" dirty="0" err="1" smtClean="0"/>
              <a:t>najve</a:t>
            </a:r>
            <a:r>
              <a:rPr lang="sr-Latn-RS" i="1" dirty="0" smtClean="0"/>
              <a:t>ć</a:t>
            </a:r>
            <a:r>
              <a:rPr lang="en-US" i="1" dirty="0" smtClean="0"/>
              <a:t>a </a:t>
            </a:r>
            <a:r>
              <a:rPr lang="en-US" i="1" dirty="0" err="1" smtClean="0"/>
              <a:t>riznica</a:t>
            </a:r>
            <a:r>
              <a:rPr lang="en-US" i="1" dirty="0" smtClean="0"/>
              <a:t> </a:t>
            </a:r>
            <a:r>
              <a:rPr lang="en-US" i="1" dirty="0" err="1" smtClean="0"/>
              <a:t>praistorijskih</a:t>
            </a:r>
            <a:r>
              <a:rPr lang="en-US" i="1" dirty="0" smtClean="0"/>
              <a:t> </a:t>
            </a:r>
            <a:r>
              <a:rPr lang="en-US" i="1" dirty="0" err="1" smtClean="0"/>
              <a:t>umetnina</a:t>
            </a:r>
            <a:r>
              <a:rPr lang="en-US" i="1" dirty="0" smtClean="0"/>
              <a:t> </a:t>
            </a:r>
            <a:r>
              <a:rPr lang="en-US" i="1" dirty="0" err="1" smtClean="0"/>
              <a:t>na</a:t>
            </a:r>
            <a:r>
              <a:rPr lang="en-US" i="1" dirty="0" smtClean="0"/>
              <a:t> </a:t>
            </a:r>
            <a:r>
              <a:rPr lang="en-US" i="1" dirty="0" err="1" smtClean="0"/>
              <a:t>svetu</a:t>
            </a:r>
            <a:r>
              <a:rPr lang="en-US" i="1" dirty="0" smtClean="0"/>
              <a:t>”</a:t>
            </a:r>
          </a:p>
          <a:p>
            <a:r>
              <a:rPr lang="en-US" dirty="0" err="1" smtClean="0"/>
              <a:t>Tekst</a:t>
            </a:r>
            <a:r>
              <a:rPr lang="en-US" dirty="0" smtClean="0"/>
              <a:t>: </a:t>
            </a:r>
            <a:r>
              <a:rPr lang="en-US" i="1" dirty="0" err="1" smtClean="0"/>
              <a:t>srednje</a:t>
            </a:r>
            <a:r>
              <a:rPr lang="en-US" i="1" dirty="0" smtClean="0"/>
              <a:t> </a:t>
            </a:r>
            <a:r>
              <a:rPr lang="en-US" i="1" dirty="0" err="1" smtClean="0"/>
              <a:t>veli</a:t>
            </a:r>
            <a:r>
              <a:rPr lang="sr-Latn-RS" i="1" dirty="0" smtClean="0"/>
              <a:t>č</a:t>
            </a:r>
            <a:r>
              <a:rPr lang="en-US" i="1" dirty="0" err="1" smtClean="0"/>
              <a:t>ine</a:t>
            </a:r>
            <a:r>
              <a:rPr lang="sr-Latn-RS" i="1" dirty="0" smtClean="0"/>
              <a:t>,</a:t>
            </a:r>
            <a:r>
              <a:rPr lang="en-US" i="1" dirty="0" smtClean="0"/>
              <a:t> </a:t>
            </a:r>
            <a:r>
              <a:rPr lang="en-US" i="1" dirty="0" err="1" smtClean="0"/>
              <a:t>na</a:t>
            </a:r>
            <a:r>
              <a:rPr lang="en-US" i="1" dirty="0" smtClean="0"/>
              <a:t> </a:t>
            </a:r>
            <a:r>
              <a:rPr lang="en-US" i="1" dirty="0" err="1" smtClean="0"/>
              <a:t>srpskom</a:t>
            </a:r>
            <a:r>
              <a:rPr lang="en-US" i="1" dirty="0" smtClean="0"/>
              <a:t> </a:t>
            </a:r>
            <a:r>
              <a:rPr lang="en-US" i="1" dirty="0" err="1" smtClean="0"/>
              <a:t>jeziku</a:t>
            </a:r>
            <a:endParaRPr lang="en-US" i="1" dirty="0" smtClean="0"/>
          </a:p>
          <a:p>
            <a:r>
              <a:rPr lang="en-US" dirty="0" err="1" smtClean="0"/>
              <a:t>Vizuelna</a:t>
            </a:r>
            <a:r>
              <a:rPr lang="en-US" dirty="0" smtClean="0"/>
              <a:t> </a:t>
            </a:r>
            <a:r>
              <a:rPr lang="en-US" dirty="0" err="1" smtClean="0"/>
              <a:t>oprema</a:t>
            </a:r>
            <a:r>
              <a:rPr lang="en-US" dirty="0" smtClean="0"/>
              <a:t>: </a:t>
            </a:r>
            <a:r>
              <a:rPr lang="en-US" i="1" dirty="0" smtClean="0"/>
              <a:t>1 </a:t>
            </a:r>
            <a:r>
              <a:rPr lang="sr-Latn-RS" i="1" dirty="0" smtClean="0"/>
              <a:t>fotografij</a:t>
            </a:r>
            <a:r>
              <a:rPr lang="en-US" i="1" dirty="0" smtClean="0"/>
              <a:t>a </a:t>
            </a:r>
            <a:r>
              <a:rPr lang="en-US" i="1" dirty="0" err="1" smtClean="0"/>
              <a:t>figurina</a:t>
            </a:r>
            <a:r>
              <a:rPr lang="en-US" i="1" dirty="0" smtClean="0"/>
              <a:t> u </a:t>
            </a:r>
            <a:r>
              <a:rPr lang="en-US" i="1" dirty="0" err="1" smtClean="0"/>
              <a:t>boji</a:t>
            </a:r>
            <a:endParaRPr lang="en-US" i="1" dirty="0" smtClean="0"/>
          </a:p>
          <a:p>
            <a:r>
              <a:rPr lang="en-US" dirty="0" err="1" smtClean="0"/>
              <a:t>Vrednosni</a:t>
            </a:r>
            <a:r>
              <a:rPr lang="en-US" dirty="0" smtClean="0"/>
              <a:t> </a:t>
            </a:r>
            <a:r>
              <a:rPr lang="en-US" dirty="0" err="1" smtClean="0"/>
              <a:t>sud</a:t>
            </a:r>
            <a:r>
              <a:rPr lang="en-US" dirty="0" smtClean="0"/>
              <a:t>: </a:t>
            </a:r>
            <a:r>
              <a:rPr lang="en-US" i="1" dirty="0" err="1" smtClean="0"/>
              <a:t>izneseni</a:t>
            </a:r>
            <a:r>
              <a:rPr lang="en-US" i="1" dirty="0" smtClean="0"/>
              <a:t> </a:t>
            </a:r>
            <a:r>
              <a:rPr lang="en-US" i="1" dirty="0" err="1" smtClean="0"/>
              <a:t>su</a:t>
            </a:r>
            <a:r>
              <a:rPr lang="en-US" i="1" dirty="0" smtClean="0"/>
              <a:t> </a:t>
            </a:r>
            <a:r>
              <a:rPr lang="en-US" i="1" dirty="0" err="1" smtClean="0"/>
              <a:t>glavni</a:t>
            </a:r>
            <a:r>
              <a:rPr lang="en-US" i="1" dirty="0" smtClean="0"/>
              <a:t> </a:t>
            </a:r>
            <a:r>
              <a:rPr lang="en-US" i="1" dirty="0" err="1" smtClean="0"/>
              <a:t>detalji</a:t>
            </a:r>
            <a:r>
              <a:rPr lang="en-US" i="1" dirty="0" smtClean="0"/>
              <a:t> </a:t>
            </a:r>
            <a:r>
              <a:rPr lang="en-US" i="1" dirty="0" err="1" smtClean="0"/>
              <a:t>projekta</a:t>
            </a:r>
            <a:r>
              <a:rPr lang="en-US" i="1" dirty="0" smtClean="0"/>
              <a:t>, </a:t>
            </a:r>
            <a:r>
              <a:rPr lang="en-US" i="1" dirty="0" err="1" smtClean="0"/>
              <a:t>autenti</a:t>
            </a:r>
            <a:r>
              <a:rPr lang="sr-Latn-RS" i="1" dirty="0" smtClean="0"/>
              <a:t>č</a:t>
            </a:r>
            <a:r>
              <a:rPr lang="en-US" i="1" dirty="0" err="1" smtClean="0"/>
              <a:t>nost</a:t>
            </a:r>
            <a:r>
              <a:rPr lang="en-US" i="1" dirty="0" smtClean="0"/>
              <a:t> se ne </a:t>
            </a:r>
            <a:r>
              <a:rPr lang="en-US" i="1" dirty="0" err="1" smtClean="0"/>
              <a:t>dovodi</a:t>
            </a:r>
            <a:r>
              <a:rPr lang="en-US" i="1" dirty="0" smtClean="0"/>
              <a:t> u </a:t>
            </a:r>
            <a:r>
              <a:rPr lang="en-US" i="1" dirty="0" err="1" smtClean="0"/>
              <a:t>pitanje</a:t>
            </a:r>
            <a:endParaRPr lang="en-US" i="1" dirty="0" smtClean="0"/>
          </a:p>
          <a:p>
            <a:r>
              <a:rPr lang="en-US" dirty="0" smtClean="0"/>
              <a:t>Datum </a:t>
            </a:r>
            <a:r>
              <a:rPr lang="en-US" dirty="0" err="1" smtClean="0"/>
              <a:t>i</a:t>
            </a:r>
            <a:r>
              <a:rPr lang="en-US" dirty="0" smtClean="0"/>
              <a:t> </a:t>
            </a:r>
            <a:r>
              <a:rPr lang="en-US" dirty="0" err="1" smtClean="0"/>
              <a:t>autor</a:t>
            </a:r>
            <a:r>
              <a:rPr lang="en-US" i="1" dirty="0" smtClean="0"/>
              <a:t>: </a:t>
            </a:r>
            <a:r>
              <a:rPr lang="sr-Latn-RS" i="1" dirty="0" smtClean="0"/>
              <a:t>02. jul </a:t>
            </a:r>
            <a:r>
              <a:rPr lang="en-US" i="1" dirty="0" smtClean="0"/>
              <a:t>2013</a:t>
            </a:r>
            <a:r>
              <a:rPr lang="sr-Latn-RS" i="1" dirty="0" smtClean="0"/>
              <a:t>.</a:t>
            </a:r>
            <a:r>
              <a:rPr lang="en-US" i="1" dirty="0" smtClean="0"/>
              <a:t>, </a:t>
            </a:r>
            <a:r>
              <a:rPr lang="en-US" i="1" dirty="0" err="1" smtClean="0"/>
              <a:t>preuzeto</a:t>
            </a:r>
            <a:r>
              <a:rPr lang="en-US" i="1" dirty="0" smtClean="0"/>
              <a:t> </a:t>
            </a:r>
            <a:r>
              <a:rPr lang="en-US" i="1" dirty="0" err="1" smtClean="0"/>
              <a:t>iz</a:t>
            </a:r>
            <a:r>
              <a:rPr lang="en-US" i="1" dirty="0" smtClean="0"/>
              <a:t> “</a:t>
            </a:r>
            <a:r>
              <a:rPr lang="en-US" i="1" dirty="0" err="1" smtClean="0"/>
              <a:t>Ve</a:t>
            </a:r>
            <a:r>
              <a:rPr lang="sr-Latn-RS" i="1" dirty="0" smtClean="0"/>
              <a:t>č</a:t>
            </a:r>
            <a:r>
              <a:rPr lang="en-US" i="1" dirty="0" err="1" smtClean="0"/>
              <a:t>ernjih</a:t>
            </a:r>
            <a:r>
              <a:rPr lang="en-US" i="1" dirty="0" smtClean="0"/>
              <a:t> </a:t>
            </a:r>
            <a:r>
              <a:rPr lang="en-US" i="1" dirty="0" err="1" smtClean="0"/>
              <a:t>novosti</a:t>
            </a:r>
            <a:r>
              <a:rPr lang="en-US" i="1" dirty="0" smtClean="0"/>
              <a:t>”</a:t>
            </a:r>
            <a:endParaRPr lang="en-US" i="1" dirty="0"/>
          </a:p>
        </p:txBody>
      </p:sp>
      <p:pic>
        <p:nvPicPr>
          <p:cNvPr id="9218" name="Picture 2"/>
          <p:cNvPicPr>
            <a:picLocks noGrp="1" noChangeAspect="1" noChangeArrowheads="1"/>
          </p:cNvPicPr>
          <p:nvPr>
            <p:ph sz="half" idx="2"/>
          </p:nvPr>
        </p:nvPicPr>
        <p:blipFill>
          <a:blip r:embed="rId2"/>
          <a:srcRect/>
          <a:stretch>
            <a:fillRect/>
          </a:stretch>
        </p:blipFill>
        <p:spPr bwMode="auto">
          <a:xfrm>
            <a:off x="4724401" y="1412349"/>
            <a:ext cx="3523650" cy="49424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u="sng" dirty="0" err="1" smtClean="0"/>
              <a:t>Vaseljenska</a:t>
            </a:r>
            <a:r>
              <a:rPr lang="en-US" i="1" u="sng" dirty="0" smtClean="0"/>
              <a:t> TV</a:t>
            </a:r>
            <a:endParaRPr lang="en-US" i="1" u="sng" dirty="0"/>
          </a:p>
        </p:txBody>
      </p:sp>
      <p:sp>
        <p:nvSpPr>
          <p:cNvPr id="3" name="Content Placeholder 2"/>
          <p:cNvSpPr>
            <a:spLocks noGrp="1"/>
          </p:cNvSpPr>
          <p:nvPr>
            <p:ph sz="half" idx="1"/>
          </p:nvPr>
        </p:nvSpPr>
        <p:spPr>
          <a:xfrm>
            <a:off x="457200" y="1920084"/>
            <a:ext cx="4038600" cy="4785515"/>
          </a:xfrm>
        </p:spPr>
        <p:txBody>
          <a:bodyPr>
            <a:normAutofit fontScale="70000" lnSpcReduction="20000"/>
          </a:bodyPr>
          <a:lstStyle/>
          <a:p>
            <a:pPr lvl="1"/>
            <a:endParaRPr lang="sr-Latn-RS" sz="3000" dirty="0" smtClean="0"/>
          </a:p>
          <a:p>
            <a:pPr lvl="1"/>
            <a:r>
              <a:rPr lang="en-US" sz="3000" dirty="0" err="1" smtClean="0"/>
              <a:t>Rubrika</a:t>
            </a:r>
            <a:r>
              <a:rPr lang="en-US" sz="3000" dirty="0" smtClean="0"/>
              <a:t> </a:t>
            </a:r>
            <a:r>
              <a:rPr lang="sr-Latn-RS" sz="3000" dirty="0" smtClean="0"/>
              <a:t>i</a:t>
            </a:r>
            <a:r>
              <a:rPr lang="en-US" sz="3000" dirty="0" smtClean="0"/>
              <a:t> </a:t>
            </a:r>
            <a:r>
              <a:rPr lang="sr-Latn-RS" sz="3000" dirty="0" err="1" smtClean="0"/>
              <a:t>ž</a:t>
            </a:r>
            <a:r>
              <a:rPr lang="en-US" sz="3000" dirty="0" err="1" smtClean="0"/>
              <a:t>anr</a:t>
            </a:r>
            <a:r>
              <a:rPr lang="en-US" sz="3000" dirty="0" smtClean="0"/>
              <a:t>: </a:t>
            </a:r>
            <a:r>
              <a:rPr lang="en-US" sz="3000" i="1" dirty="0" err="1" smtClean="0"/>
              <a:t>dru</a:t>
            </a:r>
            <a:r>
              <a:rPr lang="sr-Latn-RS" sz="3000" i="1" dirty="0" smtClean="0"/>
              <a:t>š</a:t>
            </a:r>
            <a:r>
              <a:rPr lang="en-US" sz="3000" i="1" dirty="0" err="1" smtClean="0"/>
              <a:t>tvo,vest</a:t>
            </a:r>
            <a:endParaRPr lang="en-US" sz="3000" dirty="0"/>
          </a:p>
          <a:p>
            <a:pPr lvl="1"/>
            <a:r>
              <a:rPr lang="en-US" sz="3000" dirty="0" err="1"/>
              <a:t>Naslov</a:t>
            </a:r>
            <a:r>
              <a:rPr lang="en-US" sz="3000" dirty="0"/>
              <a:t>: </a:t>
            </a:r>
            <a:r>
              <a:rPr lang="sr-Latn-RS" sz="3000" dirty="0" smtClean="0"/>
              <a:t>“</a:t>
            </a:r>
            <a:r>
              <a:rPr lang="en-US" sz="3000" i="1" dirty="0" err="1" smtClean="0"/>
              <a:t>Kod</a:t>
            </a:r>
            <a:r>
              <a:rPr lang="en-US" sz="3000" i="1" dirty="0" smtClean="0"/>
              <a:t> </a:t>
            </a:r>
            <a:r>
              <a:rPr lang="en-US" sz="3000" i="1" dirty="0" err="1"/>
              <a:t>Jagodine</a:t>
            </a:r>
            <a:r>
              <a:rPr lang="en-US" sz="3000" i="1" dirty="0"/>
              <a:t> </a:t>
            </a:r>
            <a:r>
              <a:rPr lang="en-US" sz="3000" i="1" dirty="0" err="1"/>
              <a:t>najstarije</a:t>
            </a:r>
            <a:r>
              <a:rPr lang="en-US" sz="3000" i="1" dirty="0"/>
              <a:t> </a:t>
            </a:r>
            <a:r>
              <a:rPr lang="en-US" sz="3000" i="1" dirty="0" err="1" smtClean="0"/>
              <a:t>svetili</a:t>
            </a:r>
            <a:r>
              <a:rPr lang="sr-Latn-RS" sz="3000" i="1" dirty="0" smtClean="0"/>
              <a:t>š</a:t>
            </a:r>
            <a:r>
              <a:rPr lang="en-US" sz="3000" i="1" dirty="0" err="1" smtClean="0"/>
              <a:t>te</a:t>
            </a:r>
            <a:r>
              <a:rPr lang="sr-Latn-RS" sz="3000" i="1" dirty="0" smtClean="0"/>
              <a:t>”</a:t>
            </a:r>
            <a:endParaRPr lang="en-US" sz="3000" dirty="0"/>
          </a:p>
          <a:p>
            <a:pPr lvl="1"/>
            <a:r>
              <a:rPr lang="en-US" sz="3000" dirty="0" err="1" smtClean="0"/>
              <a:t>Tekst</a:t>
            </a:r>
            <a:r>
              <a:rPr lang="en-US" sz="3000" dirty="0" smtClean="0"/>
              <a:t>: </a:t>
            </a:r>
            <a:r>
              <a:rPr lang="en-US" sz="3000" i="1" dirty="0" err="1" smtClean="0"/>
              <a:t>srednj</a:t>
            </a:r>
            <a:r>
              <a:rPr lang="sr-Latn-RS" sz="3000" i="1" dirty="0" smtClean="0"/>
              <a:t>e veličine, </a:t>
            </a:r>
            <a:r>
              <a:rPr lang="en-US" sz="3000" i="1" dirty="0" err="1" smtClean="0"/>
              <a:t>na</a:t>
            </a:r>
            <a:r>
              <a:rPr lang="en-US" sz="3000" i="1" dirty="0" smtClean="0"/>
              <a:t> </a:t>
            </a:r>
            <a:r>
              <a:rPr lang="en-US" sz="3000" i="1" dirty="0" err="1" smtClean="0"/>
              <a:t>srpskom</a:t>
            </a:r>
            <a:r>
              <a:rPr lang="en-US" sz="3000" i="1" dirty="0" smtClean="0"/>
              <a:t> </a:t>
            </a:r>
            <a:r>
              <a:rPr lang="en-US" sz="3000" i="1" dirty="0" err="1" smtClean="0"/>
              <a:t>jeziku</a:t>
            </a:r>
            <a:endParaRPr lang="en-US" sz="3000" dirty="0"/>
          </a:p>
          <a:p>
            <a:pPr lvl="1"/>
            <a:r>
              <a:rPr lang="en-US" sz="3000" dirty="0" err="1" smtClean="0"/>
              <a:t>Vizuelna</a:t>
            </a:r>
            <a:r>
              <a:rPr lang="en-US" sz="3000" dirty="0" smtClean="0"/>
              <a:t> </a:t>
            </a:r>
            <a:r>
              <a:rPr lang="en-US" sz="3000" dirty="0" err="1"/>
              <a:t>oprema</a:t>
            </a:r>
            <a:r>
              <a:rPr lang="en-US" sz="3000" dirty="0"/>
              <a:t>: </a:t>
            </a:r>
            <a:r>
              <a:rPr lang="en-US" sz="3000" i="1" dirty="0"/>
              <a:t>1 </a:t>
            </a:r>
            <a:r>
              <a:rPr lang="en-US" sz="3000" i="1" dirty="0" err="1" smtClean="0"/>
              <a:t>fotografija</a:t>
            </a:r>
            <a:r>
              <a:rPr lang="en-US" sz="3000" i="1" dirty="0" smtClean="0"/>
              <a:t> </a:t>
            </a:r>
            <a:r>
              <a:rPr lang="en-US" sz="3000" i="1" dirty="0" err="1" smtClean="0"/>
              <a:t>sa</a:t>
            </a:r>
            <a:r>
              <a:rPr lang="en-US" sz="3000" i="1" dirty="0" smtClean="0"/>
              <a:t> </a:t>
            </a:r>
            <a:r>
              <a:rPr lang="en-US" sz="3000" i="1" dirty="0" err="1" smtClean="0"/>
              <a:t>iskopavanja</a:t>
            </a:r>
            <a:endParaRPr lang="en-US" sz="3000" dirty="0"/>
          </a:p>
          <a:p>
            <a:pPr lvl="1"/>
            <a:r>
              <a:rPr lang="en-US" sz="3000" dirty="0" err="1"/>
              <a:t>Vrednosni</a:t>
            </a:r>
            <a:r>
              <a:rPr lang="en-US" sz="3000" dirty="0"/>
              <a:t> </a:t>
            </a:r>
            <a:r>
              <a:rPr lang="en-US" sz="3000" dirty="0" err="1"/>
              <a:t>sud</a:t>
            </a:r>
            <a:r>
              <a:rPr lang="en-US" sz="3000" dirty="0"/>
              <a:t>: </a:t>
            </a:r>
            <a:r>
              <a:rPr lang="en-US" sz="3000" i="1" dirty="0" err="1" smtClean="0"/>
              <a:t>autenti</a:t>
            </a:r>
            <a:r>
              <a:rPr lang="sr-Latn-RS" sz="3000" i="1" dirty="0" smtClean="0"/>
              <a:t>č</a:t>
            </a:r>
            <a:r>
              <a:rPr lang="en-US" sz="3000" i="1" dirty="0" err="1" smtClean="0"/>
              <a:t>nost</a:t>
            </a:r>
            <a:r>
              <a:rPr lang="en-US" sz="3000" i="1" dirty="0" smtClean="0"/>
              <a:t> </a:t>
            </a:r>
            <a:r>
              <a:rPr lang="en-US" sz="3000" i="1" dirty="0" err="1"/>
              <a:t>nalaza</a:t>
            </a:r>
            <a:r>
              <a:rPr lang="en-US" sz="3000" i="1" dirty="0"/>
              <a:t> se ne </a:t>
            </a:r>
            <a:r>
              <a:rPr lang="en-US" sz="3000" i="1" dirty="0" err="1"/>
              <a:t>dovodi</a:t>
            </a:r>
            <a:r>
              <a:rPr lang="en-US" sz="3000" i="1" dirty="0"/>
              <a:t> u </a:t>
            </a:r>
            <a:r>
              <a:rPr lang="en-US" sz="3000" i="1" dirty="0" err="1"/>
              <a:t>pitanje</a:t>
            </a:r>
            <a:r>
              <a:rPr lang="en-US" sz="3000" i="1" dirty="0"/>
              <a:t>, </a:t>
            </a:r>
            <a:r>
              <a:rPr lang="en-US" sz="3000" i="1" dirty="0" err="1"/>
              <a:t>kratko</a:t>
            </a:r>
            <a:r>
              <a:rPr lang="en-US" sz="3000" i="1" dirty="0"/>
              <a:t> </a:t>
            </a:r>
            <a:r>
              <a:rPr lang="en-US" sz="3000" i="1" dirty="0" err="1"/>
              <a:t>iznesene</a:t>
            </a:r>
            <a:r>
              <a:rPr lang="en-US" sz="3000" i="1" dirty="0"/>
              <a:t> </a:t>
            </a:r>
            <a:r>
              <a:rPr lang="en-US" sz="3000" i="1" dirty="0" err="1"/>
              <a:t>osnovne</a:t>
            </a:r>
            <a:r>
              <a:rPr lang="en-US" sz="3000" i="1" dirty="0"/>
              <a:t> </a:t>
            </a:r>
            <a:r>
              <a:rPr lang="sr-Latn-RS" sz="3000" i="1" dirty="0" err="1" smtClean="0"/>
              <a:t>č</a:t>
            </a:r>
            <a:r>
              <a:rPr lang="en-US" sz="3000" i="1" dirty="0" err="1" smtClean="0"/>
              <a:t>injenice</a:t>
            </a:r>
            <a:r>
              <a:rPr lang="en-US" sz="3000" i="1" dirty="0" smtClean="0"/>
              <a:t> </a:t>
            </a:r>
            <a:r>
              <a:rPr lang="en-US" sz="3000" i="1" dirty="0"/>
              <a:t>o </a:t>
            </a:r>
            <a:r>
              <a:rPr lang="en-US" sz="3000" i="1" dirty="0" err="1" smtClean="0"/>
              <a:t>nalazi</a:t>
            </a:r>
            <a:r>
              <a:rPr lang="sr-Latn-RS" sz="3000" i="1" dirty="0" smtClean="0"/>
              <a:t>š</a:t>
            </a:r>
            <a:r>
              <a:rPr lang="en-US" sz="3000" i="1" dirty="0" err="1" smtClean="0"/>
              <a:t>tu</a:t>
            </a:r>
            <a:r>
              <a:rPr lang="en-US" sz="3000" i="1" dirty="0" smtClean="0"/>
              <a:t> </a:t>
            </a:r>
            <a:r>
              <a:rPr lang="en-US" sz="3000" i="1" dirty="0" err="1"/>
              <a:t>i</a:t>
            </a:r>
            <a:r>
              <a:rPr lang="en-US" sz="3000" i="1" dirty="0"/>
              <a:t> </a:t>
            </a:r>
            <a:r>
              <a:rPr lang="en-US" sz="3000" i="1" dirty="0" err="1" smtClean="0"/>
              <a:t>istra</a:t>
            </a:r>
            <a:r>
              <a:rPr lang="sr-Latn-RS" sz="3000" i="1" dirty="0" smtClean="0"/>
              <a:t>ž</a:t>
            </a:r>
            <a:r>
              <a:rPr lang="en-US" sz="3000" i="1" dirty="0" err="1" smtClean="0"/>
              <a:t>iva</a:t>
            </a:r>
            <a:r>
              <a:rPr lang="sr-Latn-RS" sz="3000" i="1" dirty="0" smtClean="0"/>
              <a:t>č</a:t>
            </a:r>
            <a:r>
              <a:rPr lang="en-US" sz="3000" i="1" dirty="0" err="1" smtClean="0"/>
              <a:t>kom</a:t>
            </a:r>
            <a:r>
              <a:rPr lang="en-US" sz="3000" i="1" dirty="0" smtClean="0"/>
              <a:t> </a:t>
            </a:r>
            <a:r>
              <a:rPr lang="en-US" sz="3000" i="1" dirty="0" err="1"/>
              <a:t>projektu</a:t>
            </a:r>
            <a:endParaRPr lang="en-US" sz="3000" dirty="0"/>
          </a:p>
          <a:p>
            <a:pPr lvl="1"/>
            <a:r>
              <a:rPr lang="en-US" sz="3000" dirty="0"/>
              <a:t>Datum: </a:t>
            </a:r>
            <a:r>
              <a:rPr lang="en-US" sz="3000" i="1" dirty="0"/>
              <a:t>26. </a:t>
            </a:r>
            <a:r>
              <a:rPr lang="en-US" sz="3000" i="1" dirty="0" err="1"/>
              <a:t>februar</a:t>
            </a:r>
            <a:r>
              <a:rPr lang="en-US" sz="3000" i="1" dirty="0"/>
              <a:t> </a:t>
            </a:r>
            <a:r>
              <a:rPr lang="en-US" sz="3000" i="1" dirty="0" smtClean="0"/>
              <a:t>2013.</a:t>
            </a:r>
            <a:r>
              <a:rPr lang="en-US" dirty="0"/>
              <a:t/>
            </a:r>
            <a:br>
              <a:rPr lang="en-US" dirty="0"/>
            </a:br>
            <a:endParaRPr lang="en-US" sz="3600" dirty="0"/>
          </a:p>
          <a:p>
            <a:endParaRPr lang="en-US" dirty="0"/>
          </a:p>
        </p:txBody>
      </p:sp>
      <p:pic>
        <p:nvPicPr>
          <p:cNvPr id="6146" name="Picture 2"/>
          <p:cNvPicPr>
            <a:picLocks noGrp="1" noChangeAspect="1" noChangeArrowheads="1"/>
          </p:cNvPicPr>
          <p:nvPr>
            <p:ph sz="half" idx="2"/>
          </p:nvPr>
        </p:nvPicPr>
        <p:blipFill>
          <a:blip r:embed="rId2"/>
          <a:srcRect/>
          <a:stretch>
            <a:fillRect/>
          </a:stretch>
        </p:blipFill>
        <p:spPr bwMode="auto">
          <a:xfrm>
            <a:off x="4648200" y="1416979"/>
            <a:ext cx="3664628" cy="49377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i="1" u="sng" dirty="0" smtClean="0"/>
              <a:t>Art televizija</a:t>
            </a:r>
            <a:endParaRPr lang="en-US" i="1" u="sng" dirty="0"/>
          </a:p>
        </p:txBody>
      </p:sp>
      <p:sp>
        <p:nvSpPr>
          <p:cNvPr id="3" name="Content Placeholder 2"/>
          <p:cNvSpPr>
            <a:spLocks noGrp="1"/>
          </p:cNvSpPr>
          <p:nvPr>
            <p:ph sz="half" idx="1"/>
          </p:nvPr>
        </p:nvSpPr>
        <p:spPr/>
        <p:txBody>
          <a:bodyPr>
            <a:normAutofit fontScale="85000" lnSpcReduction="20000"/>
          </a:bodyPr>
          <a:lstStyle/>
          <a:p>
            <a:r>
              <a:rPr lang="sr-Latn-RS" dirty="0" smtClean="0"/>
              <a:t>Žanr: </a:t>
            </a:r>
            <a:r>
              <a:rPr lang="sr-Latn-RS" i="1" dirty="0" smtClean="0"/>
              <a:t>intervju u okviru emisije “Art boemija”</a:t>
            </a:r>
          </a:p>
          <a:p>
            <a:r>
              <a:rPr lang="sr-Latn-RS" i="1" dirty="0" smtClean="0"/>
              <a:t>Intervjuisana osoba: Milorad Stojić</a:t>
            </a:r>
          </a:p>
          <a:p>
            <a:r>
              <a:rPr lang="sr-Latn-RS" dirty="0" smtClean="0"/>
              <a:t>Trajanje intervjua: </a:t>
            </a:r>
            <a:r>
              <a:rPr lang="sr-Latn-RS" i="1" dirty="0" smtClean="0"/>
              <a:t>60 minuta</a:t>
            </a:r>
          </a:p>
          <a:p>
            <a:r>
              <a:rPr lang="sr-Latn-RS" dirty="0" smtClean="0"/>
              <a:t>Vrednosni sud: </a:t>
            </a:r>
            <a:r>
              <a:rPr lang="sr-Latn-RS" i="1" dirty="0" smtClean="0"/>
              <a:t>M. Stojić i</a:t>
            </a:r>
            <a:r>
              <a:rPr lang="en-US" i="1" dirty="0" err="1" smtClean="0"/>
              <a:t>znosi</a:t>
            </a:r>
            <a:r>
              <a:rPr lang="en-US" i="1" dirty="0" smtClean="0"/>
              <a:t> </a:t>
            </a:r>
            <a:r>
              <a:rPr lang="en-US" i="1" dirty="0" err="1" smtClean="0"/>
              <a:t>svoje</a:t>
            </a:r>
            <a:r>
              <a:rPr lang="en-US" i="1" dirty="0" smtClean="0"/>
              <a:t> </a:t>
            </a:r>
            <a:r>
              <a:rPr lang="en-US" i="1" dirty="0" err="1" smtClean="0"/>
              <a:t>stavove</a:t>
            </a:r>
            <a:r>
              <a:rPr lang="en-US" i="1" dirty="0" smtClean="0"/>
              <a:t> </a:t>
            </a:r>
            <a:r>
              <a:rPr lang="sr-Latn-RS" i="1" dirty="0" smtClean="0"/>
              <a:t>i</a:t>
            </a:r>
            <a:r>
              <a:rPr lang="en-US" i="1" dirty="0" smtClean="0"/>
              <a:t> </a:t>
            </a:r>
            <a:r>
              <a:rPr lang="en-US" i="1" dirty="0" err="1" smtClean="0"/>
              <a:t>argumente</a:t>
            </a:r>
            <a:r>
              <a:rPr lang="en-US" i="1" dirty="0" smtClean="0"/>
              <a:t> </a:t>
            </a:r>
            <a:r>
              <a:rPr lang="en-US" i="1" dirty="0" err="1" smtClean="0"/>
              <a:t>povodom</a:t>
            </a:r>
            <a:r>
              <a:rPr lang="en-US" i="1" dirty="0" smtClean="0"/>
              <a:t> </a:t>
            </a:r>
            <a:r>
              <a:rPr lang="en-US" i="1" dirty="0" err="1" smtClean="0"/>
              <a:t>autenticnosti</a:t>
            </a:r>
            <a:r>
              <a:rPr lang="en-US" i="1" dirty="0" smtClean="0"/>
              <a:t> </a:t>
            </a:r>
            <a:r>
              <a:rPr lang="en-US" i="1" dirty="0" err="1" smtClean="0"/>
              <a:t>figura</a:t>
            </a:r>
            <a:r>
              <a:rPr lang="en-US" i="1" dirty="0" smtClean="0"/>
              <a:t> </a:t>
            </a:r>
            <a:r>
              <a:rPr lang="en-US" i="1" dirty="0" err="1" smtClean="0"/>
              <a:t>iz</a:t>
            </a:r>
            <a:r>
              <a:rPr lang="en-US" i="1" dirty="0" smtClean="0"/>
              <a:t> </a:t>
            </a:r>
            <a:r>
              <a:rPr lang="en-US" i="1" dirty="0" err="1" smtClean="0"/>
              <a:t>Belice</a:t>
            </a:r>
            <a:r>
              <a:rPr lang="en-US" i="1" dirty="0" smtClean="0"/>
              <a:t> </a:t>
            </a:r>
            <a:r>
              <a:rPr lang="sr-Latn-RS" i="1" dirty="0" smtClean="0"/>
              <a:t>i </a:t>
            </a:r>
            <a:r>
              <a:rPr lang="en-US" i="1" dirty="0" err="1" smtClean="0"/>
              <a:t>suprotstavlja</a:t>
            </a:r>
            <a:r>
              <a:rPr lang="en-US" i="1" dirty="0" smtClean="0"/>
              <a:t> se </a:t>
            </a:r>
            <a:r>
              <a:rPr lang="en-US" i="1" dirty="0" err="1" smtClean="0"/>
              <a:t>ljudima</a:t>
            </a:r>
            <a:r>
              <a:rPr lang="en-US" i="1" dirty="0" smtClean="0"/>
              <a:t> </a:t>
            </a:r>
            <a:r>
              <a:rPr lang="en-US" i="1" dirty="0" err="1" smtClean="0"/>
              <a:t>koji</a:t>
            </a:r>
            <a:r>
              <a:rPr lang="en-US" i="1" dirty="0" smtClean="0"/>
              <a:t> </a:t>
            </a:r>
            <a:r>
              <a:rPr lang="en-US" i="1" dirty="0" err="1" smtClean="0"/>
              <a:t>stoje</a:t>
            </a:r>
            <a:r>
              <a:rPr lang="en-US" i="1" dirty="0" smtClean="0"/>
              <a:t> </a:t>
            </a:r>
            <a:r>
              <a:rPr lang="en-US" i="1" dirty="0" err="1" smtClean="0"/>
              <a:t>iza</a:t>
            </a:r>
            <a:r>
              <a:rPr lang="en-US" i="1" dirty="0" smtClean="0"/>
              <a:t> </a:t>
            </a:r>
            <a:r>
              <a:rPr lang="en-US" i="1" dirty="0" err="1" smtClean="0"/>
              <a:t>stava</a:t>
            </a:r>
            <a:r>
              <a:rPr lang="en-US" i="1" dirty="0" smtClean="0"/>
              <a:t> </a:t>
            </a:r>
            <a:r>
              <a:rPr lang="en-US" i="1" dirty="0" err="1" smtClean="0"/>
              <a:t>da</a:t>
            </a:r>
            <a:r>
              <a:rPr lang="en-US" i="1" dirty="0" smtClean="0"/>
              <a:t> je to </a:t>
            </a:r>
            <a:r>
              <a:rPr lang="en-US" i="1" dirty="0" err="1" smtClean="0"/>
              <a:t>sve</a:t>
            </a:r>
            <a:r>
              <a:rPr lang="en-US" i="1" dirty="0" smtClean="0"/>
              <a:t> </a:t>
            </a:r>
            <a:r>
              <a:rPr lang="en-US" i="1" dirty="0" err="1" smtClean="0"/>
              <a:t>prevar</a:t>
            </a:r>
            <a:r>
              <a:rPr lang="sr-Latn-RS" i="1" dirty="0" smtClean="0"/>
              <a:t>a</a:t>
            </a:r>
          </a:p>
          <a:p>
            <a:r>
              <a:rPr lang="sr-Latn-RS" dirty="0" smtClean="0"/>
              <a:t>Datum i autor: </a:t>
            </a:r>
            <a:r>
              <a:rPr lang="en-US" i="1" dirty="0" smtClean="0"/>
              <a:t>20.</a:t>
            </a:r>
            <a:r>
              <a:rPr lang="sr-Latn-RS" i="1" dirty="0" smtClean="0"/>
              <a:t> </a:t>
            </a:r>
            <a:r>
              <a:rPr lang="en-US" i="1" dirty="0" err="1" smtClean="0"/>
              <a:t>april</a:t>
            </a:r>
            <a:r>
              <a:rPr lang="en-US" i="1" dirty="0" smtClean="0"/>
              <a:t> 2014. ,</a:t>
            </a:r>
            <a:r>
              <a:rPr lang="en-US" i="1" dirty="0" err="1" smtClean="0"/>
              <a:t>Vuk</a:t>
            </a:r>
            <a:r>
              <a:rPr lang="en-US" i="1" dirty="0" smtClean="0"/>
              <a:t> </a:t>
            </a:r>
            <a:r>
              <a:rPr lang="en-US" i="1" dirty="0" err="1" smtClean="0"/>
              <a:t>Bojovic</a:t>
            </a:r>
            <a:endParaRPr lang="en-US" i="1" dirty="0"/>
          </a:p>
        </p:txBody>
      </p:sp>
      <p:pic>
        <p:nvPicPr>
          <p:cNvPr id="12290" name="Picture 2"/>
          <p:cNvPicPr>
            <a:picLocks noGrp="1" noChangeAspect="1" noChangeArrowheads="1"/>
          </p:cNvPicPr>
          <p:nvPr>
            <p:ph sz="half" idx="2"/>
          </p:nvPr>
        </p:nvPicPr>
        <p:blipFill>
          <a:blip r:embed="rId2"/>
          <a:srcRect/>
          <a:stretch>
            <a:fillRect/>
          </a:stretch>
        </p:blipFill>
        <p:spPr bwMode="auto">
          <a:xfrm>
            <a:off x="4648200" y="2607013"/>
            <a:ext cx="4038600" cy="306161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i="1" u="sng" dirty="0" smtClean="0"/>
              <a:t>Starinar</a:t>
            </a:r>
            <a:endParaRPr lang="en-US" i="1" u="sng" dirty="0"/>
          </a:p>
        </p:txBody>
      </p:sp>
      <p:sp>
        <p:nvSpPr>
          <p:cNvPr id="3" name="Content Placeholder 2"/>
          <p:cNvSpPr>
            <a:spLocks noGrp="1"/>
          </p:cNvSpPr>
          <p:nvPr>
            <p:ph sz="half" idx="1"/>
          </p:nvPr>
        </p:nvSpPr>
        <p:spPr/>
        <p:txBody>
          <a:bodyPr>
            <a:normAutofit fontScale="85000" lnSpcReduction="10000"/>
          </a:bodyPr>
          <a:lstStyle/>
          <a:p>
            <a:r>
              <a:rPr lang="sr-Latn-RS" dirty="0" smtClean="0"/>
              <a:t>Žanr: </a:t>
            </a:r>
            <a:r>
              <a:rPr lang="sr-Latn-RS" i="1" dirty="0" smtClean="0"/>
              <a:t>članak</a:t>
            </a:r>
          </a:p>
          <a:p>
            <a:pPr marL="274320" lvl="1" indent="-274320">
              <a:buClr>
                <a:schemeClr val="accent3"/>
              </a:buClr>
              <a:buSzPct val="95000"/>
            </a:pPr>
            <a:r>
              <a:rPr lang="sr-Latn-RS" dirty="0" smtClean="0"/>
              <a:t>Naslov:</a:t>
            </a:r>
            <a:r>
              <a:rPr lang="en-US" dirty="0" smtClean="0"/>
              <a:t> </a:t>
            </a:r>
            <a:r>
              <a:rPr lang="sr-Latn-RS" dirty="0" smtClean="0"/>
              <a:t>“</a:t>
            </a:r>
            <a:r>
              <a:rPr lang="en-US" i="1" dirty="0" smtClean="0"/>
              <a:t>O </a:t>
            </a:r>
            <a:r>
              <a:rPr lang="en-US" i="1" dirty="0" err="1" smtClean="0"/>
              <a:t>neolitskoj</a:t>
            </a:r>
            <a:r>
              <a:rPr lang="en-US" i="1" dirty="0" smtClean="0"/>
              <a:t> </a:t>
            </a:r>
            <a:r>
              <a:rPr lang="en-US" i="1" dirty="0" err="1" smtClean="0"/>
              <a:t>auteti</a:t>
            </a:r>
            <a:r>
              <a:rPr lang="sr-Latn-RS" i="1" dirty="0" smtClean="0"/>
              <a:t>č</a:t>
            </a:r>
            <a:r>
              <a:rPr lang="en-US" i="1" dirty="0" err="1" smtClean="0"/>
              <a:t>nosti</a:t>
            </a:r>
            <a:r>
              <a:rPr lang="en-US" i="1" dirty="0" smtClean="0"/>
              <a:t> </a:t>
            </a:r>
            <a:r>
              <a:rPr lang="en-US" i="1" dirty="0" err="1" smtClean="0"/>
              <a:t>nalaza</a:t>
            </a:r>
            <a:r>
              <a:rPr lang="en-US" i="1" dirty="0" smtClean="0"/>
              <a:t> </a:t>
            </a:r>
            <a:r>
              <a:rPr lang="en-US" i="1" dirty="0" err="1" smtClean="0"/>
              <a:t>iz</a:t>
            </a:r>
            <a:r>
              <a:rPr lang="en-US" i="1" dirty="0" smtClean="0"/>
              <a:t> </a:t>
            </a:r>
            <a:r>
              <a:rPr lang="en-US" i="1" dirty="0" err="1" smtClean="0"/>
              <a:t>Belice</a:t>
            </a:r>
            <a:r>
              <a:rPr lang="sr-Latn-RS" i="1" dirty="0" smtClean="0"/>
              <a:t>”</a:t>
            </a:r>
            <a:endParaRPr lang="sr-Latn-RS" dirty="0" smtClean="0"/>
          </a:p>
          <a:p>
            <a:r>
              <a:rPr lang="sr-Latn-RS" dirty="0" smtClean="0"/>
              <a:t>Tekst: </a:t>
            </a:r>
            <a:r>
              <a:rPr lang="sr-Latn-RS" i="1" dirty="0" smtClean="0"/>
              <a:t>veliki tekst u </a:t>
            </a:r>
            <a:r>
              <a:rPr lang="en-US" i="1" dirty="0" err="1" smtClean="0"/>
              <a:t>ve</a:t>
            </a:r>
            <a:r>
              <a:rPr lang="sr-Latn-RS" i="1" dirty="0" smtClean="0"/>
              <a:t>r</a:t>
            </a:r>
            <a:r>
              <a:rPr lang="en-US" i="1" dirty="0" err="1" smtClean="0"/>
              <a:t>ziji</a:t>
            </a:r>
            <a:r>
              <a:rPr lang="en-US" i="1" dirty="0" smtClean="0"/>
              <a:t> </a:t>
            </a:r>
            <a:r>
              <a:rPr lang="en-US" i="1" dirty="0" err="1" smtClean="0"/>
              <a:t>na</a:t>
            </a:r>
            <a:r>
              <a:rPr lang="en-US" i="1" dirty="0" smtClean="0"/>
              <a:t> </a:t>
            </a:r>
            <a:r>
              <a:rPr lang="en-US" i="1" dirty="0" err="1" smtClean="0"/>
              <a:t>srpskom</a:t>
            </a:r>
            <a:r>
              <a:rPr lang="en-US" i="1" dirty="0" smtClean="0"/>
              <a:t> </a:t>
            </a:r>
            <a:r>
              <a:rPr lang="sr-Latn-RS" i="1" dirty="0" smtClean="0"/>
              <a:t>i</a:t>
            </a:r>
            <a:r>
              <a:rPr lang="en-US" i="1" dirty="0" smtClean="0"/>
              <a:t> </a:t>
            </a:r>
            <a:r>
              <a:rPr lang="en-US" i="1" dirty="0" err="1" smtClean="0"/>
              <a:t>engleskom</a:t>
            </a:r>
            <a:r>
              <a:rPr lang="en-US" i="1" dirty="0" smtClean="0"/>
              <a:t> </a:t>
            </a:r>
            <a:r>
              <a:rPr lang="en-US" i="1" dirty="0" err="1" smtClean="0"/>
              <a:t>jeziku</a:t>
            </a:r>
            <a:endParaRPr lang="sr-Latn-RS" i="1" dirty="0" smtClean="0"/>
          </a:p>
          <a:p>
            <a:r>
              <a:rPr lang="sr-Latn-RS" dirty="0" smtClean="0"/>
              <a:t>Vizuelna oprema: </a:t>
            </a:r>
            <a:r>
              <a:rPr lang="sr-Latn-RS" i="1" dirty="0" smtClean="0"/>
              <a:t>8 </a:t>
            </a:r>
            <a:r>
              <a:rPr lang="en-US" i="1" dirty="0" err="1" smtClean="0"/>
              <a:t>fotografija</a:t>
            </a:r>
            <a:endParaRPr lang="sr-Latn-RS" dirty="0" smtClean="0"/>
          </a:p>
          <a:p>
            <a:r>
              <a:rPr lang="sr-Latn-RS" dirty="0" smtClean="0"/>
              <a:t>Vrednosni sud: </a:t>
            </a:r>
            <a:r>
              <a:rPr lang="en-US" i="1" dirty="0" err="1" smtClean="0"/>
              <a:t>izla</a:t>
            </a:r>
            <a:r>
              <a:rPr lang="sr-Latn-RS" i="1" dirty="0" smtClean="0"/>
              <a:t>ž</a:t>
            </a:r>
            <a:r>
              <a:rPr lang="en-US" i="1" dirty="0" smtClean="0"/>
              <a:t>e se </a:t>
            </a:r>
            <a:r>
              <a:rPr lang="sr-Latn-RS" i="1" dirty="0" smtClean="0"/>
              <a:t>i</a:t>
            </a:r>
            <a:r>
              <a:rPr lang="en-US" i="1" dirty="0" smtClean="0"/>
              <a:t> </a:t>
            </a:r>
            <a:r>
              <a:rPr lang="en-US" i="1" dirty="0" err="1" smtClean="0"/>
              <a:t>tvrdi</a:t>
            </a:r>
            <a:r>
              <a:rPr lang="en-US" i="1" dirty="0" smtClean="0"/>
              <a:t> </a:t>
            </a:r>
            <a:r>
              <a:rPr lang="en-US" i="1" dirty="0" err="1" smtClean="0"/>
              <a:t>da</a:t>
            </a:r>
            <a:r>
              <a:rPr lang="en-US" i="1" dirty="0" smtClean="0"/>
              <a:t> </a:t>
            </a:r>
            <a:r>
              <a:rPr lang="en-US" i="1" dirty="0" err="1" smtClean="0"/>
              <a:t>nalazi</a:t>
            </a:r>
            <a:r>
              <a:rPr lang="en-US" i="1" dirty="0" smtClean="0"/>
              <a:t> </a:t>
            </a:r>
            <a:r>
              <a:rPr lang="en-US" i="1" dirty="0" err="1" smtClean="0"/>
              <a:t>nisu</a:t>
            </a:r>
            <a:r>
              <a:rPr lang="en-US" i="1" dirty="0" smtClean="0"/>
              <a:t> </a:t>
            </a:r>
            <a:r>
              <a:rPr lang="en-US" i="1" dirty="0" err="1" smtClean="0"/>
              <a:t>auten</a:t>
            </a:r>
            <a:r>
              <a:rPr lang="sr-Latn-RS" i="1" dirty="0" smtClean="0"/>
              <a:t>č</a:t>
            </a:r>
            <a:r>
              <a:rPr lang="en-US" i="1" dirty="0" err="1" smtClean="0"/>
              <a:t>ni</a:t>
            </a:r>
            <a:endParaRPr lang="sr-Latn-RS" dirty="0" smtClean="0"/>
          </a:p>
          <a:p>
            <a:r>
              <a:rPr lang="sr-Latn-RS" dirty="0" smtClean="0"/>
              <a:t>Datum i autor: </a:t>
            </a:r>
            <a:r>
              <a:rPr lang="en-US" i="1" dirty="0" smtClean="0"/>
              <a:t>21. </a:t>
            </a:r>
            <a:r>
              <a:rPr lang="en-US" i="1" dirty="0" err="1" smtClean="0"/>
              <a:t>jun</a:t>
            </a:r>
            <a:r>
              <a:rPr lang="en-US" i="1" dirty="0" smtClean="0"/>
              <a:t> 2012</a:t>
            </a:r>
            <a:r>
              <a:rPr lang="sr-Latn-RS" i="1" dirty="0" smtClean="0"/>
              <a:t>. , Slaviša </a:t>
            </a:r>
            <a:r>
              <a:rPr lang="en-US" i="1" dirty="0" smtClean="0"/>
              <a:t>P</a:t>
            </a:r>
            <a:r>
              <a:rPr lang="sr-Latn-RS" i="1" dirty="0" smtClean="0"/>
              <a:t>erić i Dragana Antonović</a:t>
            </a:r>
            <a:endParaRPr lang="en-US" dirty="0" smtClean="0"/>
          </a:p>
          <a:p>
            <a:endParaRPr lang="en-US" dirty="0"/>
          </a:p>
        </p:txBody>
      </p:sp>
      <p:pic>
        <p:nvPicPr>
          <p:cNvPr id="10242" name="Picture 2"/>
          <p:cNvPicPr>
            <a:picLocks noGrp="1" noChangeAspect="1" noChangeArrowheads="1"/>
          </p:cNvPicPr>
          <p:nvPr>
            <p:ph sz="half" idx="2"/>
          </p:nvPr>
        </p:nvPicPr>
        <p:blipFill>
          <a:blip r:embed="rId2"/>
          <a:srcRect/>
          <a:stretch>
            <a:fillRect/>
          </a:stretch>
        </p:blipFill>
        <p:spPr bwMode="auto">
          <a:xfrm>
            <a:off x="4430737" y="1295400"/>
            <a:ext cx="3981325" cy="50593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i="1" u="sng" dirty="0" smtClean="0"/>
              <a:t>Starinar</a:t>
            </a:r>
            <a:endParaRPr lang="en-US" i="1" u="sng" dirty="0"/>
          </a:p>
        </p:txBody>
      </p:sp>
      <p:sp>
        <p:nvSpPr>
          <p:cNvPr id="3" name="Content Placeholder 2"/>
          <p:cNvSpPr>
            <a:spLocks noGrp="1"/>
          </p:cNvSpPr>
          <p:nvPr>
            <p:ph sz="half" idx="1"/>
          </p:nvPr>
        </p:nvSpPr>
        <p:spPr/>
        <p:txBody>
          <a:bodyPr>
            <a:normAutofit fontScale="77500" lnSpcReduction="20000"/>
          </a:bodyPr>
          <a:lstStyle/>
          <a:p>
            <a:r>
              <a:rPr lang="sr-Latn-RS" dirty="0" smtClean="0"/>
              <a:t>Žanr: </a:t>
            </a:r>
            <a:r>
              <a:rPr lang="sr-Latn-RS" i="1" dirty="0" smtClean="0"/>
              <a:t>članak</a:t>
            </a:r>
          </a:p>
          <a:p>
            <a:r>
              <a:rPr lang="sr-Latn-RS" dirty="0" smtClean="0"/>
              <a:t>Naslov: </a:t>
            </a:r>
            <a:r>
              <a:rPr lang="sr-Latn-RS" i="1" dirty="0" smtClean="0"/>
              <a:t>“Odgovor </a:t>
            </a:r>
            <a:r>
              <a:rPr lang="en-US" i="1" dirty="0" err="1" smtClean="0"/>
              <a:t>na</a:t>
            </a:r>
            <a:r>
              <a:rPr lang="en-US" i="1" dirty="0" smtClean="0"/>
              <a:t> </a:t>
            </a:r>
            <a:r>
              <a:rPr lang="en-US" i="1" dirty="0" err="1" smtClean="0"/>
              <a:t>prilog</a:t>
            </a:r>
            <a:r>
              <a:rPr lang="en-US" i="1" dirty="0" smtClean="0"/>
              <a:t>: O </a:t>
            </a:r>
            <a:r>
              <a:rPr lang="en-US" i="1" dirty="0" err="1" smtClean="0"/>
              <a:t>neolitskoj</a:t>
            </a:r>
            <a:r>
              <a:rPr lang="en-US" i="1" dirty="0" smtClean="0"/>
              <a:t> </a:t>
            </a:r>
            <a:r>
              <a:rPr lang="en-US" i="1" dirty="0" err="1" smtClean="0"/>
              <a:t>autenti</a:t>
            </a:r>
            <a:r>
              <a:rPr lang="sr-Latn-RS" i="1" dirty="0" smtClean="0"/>
              <a:t>č</a:t>
            </a:r>
            <a:r>
              <a:rPr lang="en-US" i="1" dirty="0" err="1" smtClean="0"/>
              <a:t>nosti</a:t>
            </a:r>
            <a:r>
              <a:rPr lang="en-US" i="1" dirty="0" smtClean="0"/>
              <a:t> </a:t>
            </a:r>
            <a:r>
              <a:rPr lang="en-US" i="1" dirty="0" err="1" smtClean="0"/>
              <a:t>nalaza</a:t>
            </a:r>
            <a:r>
              <a:rPr lang="en-US" i="1" dirty="0" smtClean="0"/>
              <a:t> </a:t>
            </a:r>
            <a:r>
              <a:rPr lang="en-US" i="1" dirty="0" err="1" smtClean="0"/>
              <a:t>iz</a:t>
            </a:r>
            <a:r>
              <a:rPr lang="en-US" i="1" dirty="0" smtClean="0"/>
              <a:t> </a:t>
            </a:r>
            <a:r>
              <a:rPr lang="en-US" i="1" dirty="0" err="1" smtClean="0"/>
              <a:t>Belice</a:t>
            </a:r>
            <a:r>
              <a:rPr lang="en-US" i="1" dirty="0" smtClean="0"/>
              <a:t> D. </a:t>
            </a:r>
            <a:r>
              <a:rPr lang="en-US" i="1" dirty="0" err="1" smtClean="0"/>
              <a:t>Antonovi</a:t>
            </a:r>
            <a:r>
              <a:rPr lang="sr-Latn-RS" i="1" dirty="0" smtClean="0"/>
              <a:t>ć</a:t>
            </a:r>
            <a:r>
              <a:rPr lang="en-US" i="1" dirty="0" smtClean="0"/>
              <a:t> </a:t>
            </a:r>
            <a:r>
              <a:rPr lang="en-US" i="1" dirty="0" err="1" smtClean="0"/>
              <a:t>i</a:t>
            </a:r>
            <a:r>
              <a:rPr lang="en-US" i="1" dirty="0" smtClean="0"/>
              <a:t> S. </a:t>
            </a:r>
            <a:r>
              <a:rPr lang="en-US" i="1" dirty="0" err="1" smtClean="0"/>
              <a:t>Peri</a:t>
            </a:r>
            <a:r>
              <a:rPr lang="sr-Latn-RS" i="1" dirty="0" smtClean="0"/>
              <a:t>ća”</a:t>
            </a:r>
            <a:endParaRPr lang="sr-Latn-RS" dirty="0" smtClean="0"/>
          </a:p>
          <a:p>
            <a:r>
              <a:rPr lang="sr-Latn-RS" dirty="0" smtClean="0"/>
              <a:t>Tekst: </a:t>
            </a:r>
            <a:r>
              <a:rPr lang="sr-Latn-RS" i="1" dirty="0" smtClean="0"/>
              <a:t>veliki tekst u </a:t>
            </a:r>
            <a:r>
              <a:rPr lang="en-US" i="1" dirty="0" err="1" smtClean="0"/>
              <a:t>dve</a:t>
            </a:r>
            <a:r>
              <a:rPr lang="en-US" i="1" dirty="0" smtClean="0"/>
              <a:t> </a:t>
            </a:r>
            <a:r>
              <a:rPr lang="en-US" i="1" dirty="0" err="1" smtClean="0"/>
              <a:t>verzije</a:t>
            </a:r>
            <a:r>
              <a:rPr lang="en-US" i="1" dirty="0" smtClean="0"/>
              <a:t>- </a:t>
            </a:r>
            <a:r>
              <a:rPr lang="en-US" i="1" dirty="0" err="1" smtClean="0"/>
              <a:t>na</a:t>
            </a:r>
            <a:r>
              <a:rPr lang="en-US" i="1" dirty="0" smtClean="0"/>
              <a:t> </a:t>
            </a:r>
            <a:r>
              <a:rPr lang="en-US" i="1" dirty="0" err="1" smtClean="0"/>
              <a:t>srpskom</a:t>
            </a:r>
            <a:r>
              <a:rPr lang="en-US" i="1" dirty="0" smtClean="0"/>
              <a:t> </a:t>
            </a:r>
            <a:r>
              <a:rPr lang="sr-Latn-RS" i="1" dirty="0" smtClean="0"/>
              <a:t>i</a:t>
            </a:r>
            <a:r>
              <a:rPr lang="en-US" i="1" dirty="0" smtClean="0"/>
              <a:t> </a:t>
            </a:r>
            <a:r>
              <a:rPr lang="en-US" i="1" dirty="0" err="1" smtClean="0"/>
              <a:t>engleskom</a:t>
            </a:r>
            <a:r>
              <a:rPr lang="en-US" i="1" dirty="0" smtClean="0"/>
              <a:t> </a:t>
            </a:r>
            <a:r>
              <a:rPr lang="en-US" i="1" dirty="0" err="1" smtClean="0"/>
              <a:t>jeziku</a:t>
            </a:r>
            <a:endParaRPr lang="sr-Latn-RS" i="1" dirty="0" smtClean="0"/>
          </a:p>
          <a:p>
            <a:r>
              <a:rPr lang="sr-Latn-RS" dirty="0" smtClean="0"/>
              <a:t>Vizuelna oprema: </a:t>
            </a:r>
            <a:r>
              <a:rPr lang="sr-Latn-RS" i="1" dirty="0" smtClean="0"/>
              <a:t>17 fotografija</a:t>
            </a:r>
            <a:endParaRPr lang="sr-Latn-RS" dirty="0" smtClean="0"/>
          </a:p>
          <a:p>
            <a:pPr marL="274320" lvl="1" indent="-274320">
              <a:buClr>
                <a:schemeClr val="accent3"/>
              </a:buClr>
              <a:buSzPct val="95000"/>
            </a:pPr>
            <a:r>
              <a:rPr lang="sr-Latn-RS" dirty="0" smtClean="0"/>
              <a:t>Vrednosni sud: </a:t>
            </a:r>
            <a:r>
              <a:rPr lang="en-US" i="1" dirty="0" err="1" smtClean="0"/>
              <a:t>opovrgava</a:t>
            </a:r>
            <a:r>
              <a:rPr lang="en-US" i="1" dirty="0" smtClean="0"/>
              <a:t> se </a:t>
            </a:r>
            <a:r>
              <a:rPr lang="en-US" i="1" dirty="0" err="1" smtClean="0"/>
              <a:t>tvrdnja</a:t>
            </a:r>
            <a:r>
              <a:rPr lang="en-US" i="1" dirty="0" smtClean="0"/>
              <a:t> </a:t>
            </a:r>
            <a:r>
              <a:rPr lang="en-US" i="1" dirty="0" err="1" smtClean="0"/>
              <a:t>prvog</a:t>
            </a:r>
            <a:r>
              <a:rPr lang="en-US" i="1" dirty="0" smtClean="0"/>
              <a:t> </a:t>
            </a:r>
            <a:r>
              <a:rPr lang="sr-Latn-RS" i="1" dirty="0" err="1" smtClean="0"/>
              <a:t>č</a:t>
            </a:r>
            <a:r>
              <a:rPr lang="en-US" i="1" dirty="0" err="1" smtClean="0"/>
              <a:t>lanka</a:t>
            </a:r>
            <a:r>
              <a:rPr lang="en-US" i="1" dirty="0" smtClean="0"/>
              <a:t>, </a:t>
            </a:r>
            <a:r>
              <a:rPr lang="en-US" i="1" dirty="0" err="1" smtClean="0"/>
              <a:t>navodi</a:t>
            </a:r>
            <a:r>
              <a:rPr lang="en-US" i="1" dirty="0" smtClean="0"/>
              <a:t> se </a:t>
            </a:r>
            <a:r>
              <a:rPr lang="en-US" i="1" dirty="0" err="1" smtClean="0"/>
              <a:t>da</a:t>
            </a:r>
            <a:r>
              <a:rPr lang="en-US" i="1" dirty="0" smtClean="0"/>
              <a:t> </a:t>
            </a:r>
            <a:r>
              <a:rPr lang="en-US" i="1" dirty="0" err="1" smtClean="0"/>
              <a:t>nalazi</a:t>
            </a:r>
            <a:r>
              <a:rPr lang="en-US" i="1" dirty="0" smtClean="0"/>
              <a:t> </a:t>
            </a:r>
            <a:r>
              <a:rPr lang="en-US" i="1" dirty="0" err="1" smtClean="0"/>
              <a:t>jesu</a:t>
            </a:r>
            <a:r>
              <a:rPr lang="en-US" i="1" dirty="0" smtClean="0"/>
              <a:t> </a:t>
            </a:r>
            <a:r>
              <a:rPr lang="en-US" i="1" dirty="0" err="1" smtClean="0"/>
              <a:t>autenti</a:t>
            </a:r>
            <a:r>
              <a:rPr lang="sr-Latn-RS" i="1" dirty="0" smtClean="0"/>
              <a:t>č</a:t>
            </a:r>
            <a:r>
              <a:rPr lang="en-US" i="1" dirty="0" err="1" smtClean="0"/>
              <a:t>ni</a:t>
            </a:r>
            <a:r>
              <a:rPr lang="en-US" i="1" dirty="0" smtClean="0"/>
              <a:t> </a:t>
            </a:r>
            <a:r>
              <a:rPr lang="sr-Latn-RS" i="1" dirty="0" smtClean="0"/>
              <a:t>i</a:t>
            </a:r>
            <a:r>
              <a:rPr lang="en-US" i="1" dirty="0" smtClean="0"/>
              <a:t> </a:t>
            </a:r>
            <a:r>
              <a:rPr lang="en-US" i="1" dirty="0" err="1" smtClean="0"/>
              <a:t>da</a:t>
            </a:r>
            <a:r>
              <a:rPr lang="en-US" i="1" dirty="0" smtClean="0"/>
              <a:t> u </a:t>
            </a:r>
            <a:r>
              <a:rPr lang="en-US" i="1" dirty="0" err="1" smtClean="0"/>
              <a:t>prvom</a:t>
            </a:r>
            <a:r>
              <a:rPr lang="en-US" i="1" dirty="0" smtClean="0"/>
              <a:t> </a:t>
            </a:r>
            <a:r>
              <a:rPr lang="sr-Latn-RS" i="1" dirty="0" err="1" smtClean="0"/>
              <a:t>č</a:t>
            </a:r>
            <a:r>
              <a:rPr lang="en-US" i="1" dirty="0" err="1" smtClean="0"/>
              <a:t>lanku</a:t>
            </a:r>
            <a:r>
              <a:rPr lang="en-US" i="1" dirty="0" smtClean="0"/>
              <a:t> </a:t>
            </a:r>
            <a:r>
              <a:rPr lang="en-US" i="1" dirty="0" err="1" smtClean="0"/>
              <a:t>nisu</a:t>
            </a:r>
            <a:r>
              <a:rPr lang="en-US" i="1" dirty="0" smtClean="0"/>
              <a:t> </a:t>
            </a:r>
            <a:r>
              <a:rPr lang="en-US" i="1" dirty="0" err="1" smtClean="0"/>
              <a:t>izneseni</a:t>
            </a:r>
            <a:r>
              <a:rPr lang="en-US" i="1" dirty="0" smtClean="0"/>
              <a:t> </a:t>
            </a:r>
            <a:r>
              <a:rPr lang="en-US" i="1" dirty="0" err="1" smtClean="0"/>
              <a:t>uverljivi</a:t>
            </a:r>
            <a:r>
              <a:rPr lang="en-US" i="1" dirty="0" smtClean="0"/>
              <a:t> </a:t>
            </a:r>
            <a:r>
              <a:rPr lang="en-US" i="1" dirty="0" err="1" smtClean="0"/>
              <a:t>dokazi</a:t>
            </a:r>
            <a:r>
              <a:rPr lang="en-US" i="1" dirty="0" smtClean="0"/>
              <a:t> </a:t>
            </a:r>
            <a:endParaRPr lang="sr-Latn-RS" dirty="0" smtClean="0"/>
          </a:p>
          <a:p>
            <a:r>
              <a:rPr lang="sr-Latn-RS" dirty="0" smtClean="0"/>
              <a:t>Datum i autor: </a:t>
            </a:r>
            <a:r>
              <a:rPr lang="sr-Latn-RS" i="1" dirty="0" smtClean="0"/>
              <a:t>23. april 2013. , Milorad Stojić</a:t>
            </a:r>
            <a:endParaRPr lang="en-US" dirty="0"/>
          </a:p>
        </p:txBody>
      </p:sp>
      <p:pic>
        <p:nvPicPr>
          <p:cNvPr id="11266" name="Picture 2"/>
          <p:cNvPicPr>
            <a:picLocks noGrp="1" noChangeAspect="1" noChangeArrowheads="1"/>
          </p:cNvPicPr>
          <p:nvPr>
            <p:ph sz="half" idx="2"/>
          </p:nvPr>
        </p:nvPicPr>
        <p:blipFill>
          <a:blip r:embed="rId2"/>
          <a:srcRect/>
          <a:stretch>
            <a:fillRect/>
          </a:stretch>
        </p:blipFill>
        <p:spPr bwMode="auto">
          <a:xfrm>
            <a:off x="4648200" y="1447800"/>
            <a:ext cx="4038600" cy="480626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u="sng" dirty="0" err="1" smtClean="0"/>
              <a:t>ArcheoVeritas</a:t>
            </a:r>
            <a:endParaRPr lang="en-US" i="1" u="sng" dirty="0"/>
          </a:p>
        </p:txBody>
      </p:sp>
      <p:sp>
        <p:nvSpPr>
          <p:cNvPr id="3" name="Content Placeholder 2"/>
          <p:cNvSpPr>
            <a:spLocks noGrp="1"/>
          </p:cNvSpPr>
          <p:nvPr>
            <p:ph sz="half" idx="1"/>
          </p:nvPr>
        </p:nvSpPr>
        <p:spPr/>
        <p:txBody>
          <a:bodyPr>
            <a:normAutofit fontScale="77500" lnSpcReduction="20000"/>
          </a:bodyPr>
          <a:lstStyle/>
          <a:p>
            <a:pPr lvl="1"/>
            <a:r>
              <a:rPr lang="sr-Latn-RS" dirty="0" err="1" smtClean="0"/>
              <a:t>Ž</a:t>
            </a:r>
            <a:r>
              <a:rPr lang="en-US" dirty="0" err="1" smtClean="0"/>
              <a:t>anr</a:t>
            </a:r>
            <a:r>
              <a:rPr lang="en-US" dirty="0"/>
              <a:t>: </a:t>
            </a:r>
            <a:r>
              <a:rPr lang="en-US" i="1" dirty="0"/>
              <a:t>Vest</a:t>
            </a:r>
            <a:endParaRPr lang="en-US" sz="3600" dirty="0"/>
          </a:p>
          <a:p>
            <a:pPr lvl="1"/>
            <a:r>
              <a:rPr lang="en-US" dirty="0" err="1" smtClean="0"/>
              <a:t>Naslov</a:t>
            </a:r>
            <a:r>
              <a:rPr lang="en-US" dirty="0" smtClean="0"/>
              <a:t>: </a:t>
            </a:r>
            <a:r>
              <a:rPr lang="sr-Latn-RS" dirty="0" smtClean="0"/>
              <a:t>“</a:t>
            </a:r>
            <a:r>
              <a:rPr lang="en-US" i="1" dirty="0" smtClean="0"/>
              <a:t>Europe’s oldest spiritual center confirmed in Serbia</a:t>
            </a:r>
            <a:r>
              <a:rPr lang="sr-Latn-RS" i="1" dirty="0" smtClean="0"/>
              <a:t>”</a:t>
            </a:r>
            <a:endParaRPr lang="en-US" sz="3600" dirty="0" smtClean="0"/>
          </a:p>
          <a:p>
            <a:pPr lvl="1"/>
            <a:r>
              <a:rPr lang="en-US" dirty="0" err="1" smtClean="0"/>
              <a:t>Tekst</a:t>
            </a:r>
            <a:r>
              <a:rPr lang="en-US" dirty="0" smtClean="0"/>
              <a:t>: </a:t>
            </a:r>
            <a:r>
              <a:rPr lang="en-US" i="1" dirty="0" err="1" smtClean="0"/>
              <a:t>srednj</a:t>
            </a:r>
            <a:r>
              <a:rPr lang="sr-Latn-RS" i="1" dirty="0" smtClean="0"/>
              <a:t>e veličine,</a:t>
            </a:r>
            <a:r>
              <a:rPr lang="en-US" i="1" dirty="0" smtClean="0"/>
              <a:t> </a:t>
            </a:r>
            <a:r>
              <a:rPr lang="en-US" i="1" dirty="0" err="1" smtClean="0"/>
              <a:t>engleski</a:t>
            </a:r>
            <a:endParaRPr lang="en-US" sz="3600" dirty="0"/>
          </a:p>
          <a:p>
            <a:pPr lvl="1"/>
            <a:r>
              <a:rPr lang="en-US" dirty="0" err="1"/>
              <a:t>Vizuelna</a:t>
            </a:r>
            <a:r>
              <a:rPr lang="en-US" dirty="0"/>
              <a:t> </a:t>
            </a:r>
            <a:r>
              <a:rPr lang="en-US" dirty="0" err="1"/>
              <a:t>oprema</a:t>
            </a:r>
            <a:r>
              <a:rPr lang="en-US" dirty="0"/>
              <a:t>: </a:t>
            </a:r>
            <a:r>
              <a:rPr lang="en-US" i="1" dirty="0"/>
              <a:t>4 </a:t>
            </a:r>
            <a:r>
              <a:rPr lang="en-US" i="1" dirty="0" err="1" smtClean="0"/>
              <a:t>fotografije</a:t>
            </a:r>
            <a:r>
              <a:rPr lang="en-US" i="1" dirty="0" smtClean="0"/>
              <a:t> </a:t>
            </a:r>
            <a:r>
              <a:rPr lang="en-US" i="1" dirty="0"/>
              <a:t>u </a:t>
            </a:r>
            <a:r>
              <a:rPr lang="en-US" i="1" dirty="0" smtClean="0"/>
              <a:t>boji,3 </a:t>
            </a:r>
            <a:r>
              <a:rPr lang="en-US" i="1" dirty="0" err="1" smtClean="0"/>
              <a:t>fotografije</a:t>
            </a:r>
            <a:r>
              <a:rPr lang="en-US" i="1" dirty="0" smtClean="0"/>
              <a:t> </a:t>
            </a:r>
            <a:r>
              <a:rPr lang="en-US" i="1" dirty="0" err="1" smtClean="0"/>
              <a:t>figurina</a:t>
            </a:r>
            <a:r>
              <a:rPr lang="en-US" i="1" dirty="0" smtClean="0"/>
              <a:t> </a:t>
            </a:r>
            <a:r>
              <a:rPr lang="sr-Latn-RS" i="1" dirty="0" smtClean="0"/>
              <a:t>i </a:t>
            </a:r>
            <a:r>
              <a:rPr lang="en-US" i="1" dirty="0" err="1" smtClean="0"/>
              <a:t>geomagnetski</a:t>
            </a:r>
            <a:r>
              <a:rPr lang="en-US" i="1" dirty="0" smtClean="0"/>
              <a:t> </a:t>
            </a:r>
            <a:r>
              <a:rPr lang="en-US" i="1" dirty="0" err="1" smtClean="0"/>
              <a:t>snimak</a:t>
            </a:r>
            <a:r>
              <a:rPr lang="en-US" i="1" dirty="0" smtClean="0"/>
              <a:t> </a:t>
            </a:r>
            <a:r>
              <a:rPr lang="en-US" i="1" dirty="0" err="1" smtClean="0"/>
              <a:t>terena</a:t>
            </a:r>
            <a:endParaRPr lang="en-US" sz="3600" dirty="0"/>
          </a:p>
          <a:p>
            <a:pPr lvl="1"/>
            <a:r>
              <a:rPr lang="en-US" dirty="0" err="1"/>
              <a:t>Vrednosni</a:t>
            </a:r>
            <a:r>
              <a:rPr lang="en-US" dirty="0"/>
              <a:t> </a:t>
            </a:r>
            <a:r>
              <a:rPr lang="en-US" dirty="0" err="1"/>
              <a:t>sud</a:t>
            </a:r>
            <a:r>
              <a:rPr lang="en-US" dirty="0"/>
              <a:t>:  </a:t>
            </a:r>
            <a:r>
              <a:rPr lang="en-US" i="1" dirty="0" err="1"/>
              <a:t>tvrdi</a:t>
            </a:r>
            <a:r>
              <a:rPr lang="en-US" i="1" dirty="0"/>
              <a:t> se </a:t>
            </a:r>
            <a:r>
              <a:rPr lang="en-US" i="1" dirty="0" err="1"/>
              <a:t>da</a:t>
            </a:r>
            <a:r>
              <a:rPr lang="en-US" i="1" dirty="0"/>
              <a:t> </a:t>
            </a:r>
            <a:r>
              <a:rPr lang="en-US" i="1" dirty="0" err="1"/>
              <a:t>su</a:t>
            </a:r>
            <a:r>
              <a:rPr lang="en-US" i="1" dirty="0"/>
              <a:t> </a:t>
            </a:r>
            <a:r>
              <a:rPr lang="en-US" i="1" dirty="0" err="1"/>
              <a:t>nalazi</a:t>
            </a:r>
            <a:r>
              <a:rPr lang="en-US" i="1" dirty="0"/>
              <a:t> </a:t>
            </a:r>
            <a:r>
              <a:rPr lang="en-US" i="1" dirty="0" err="1" smtClean="0"/>
              <a:t>autenti</a:t>
            </a:r>
            <a:r>
              <a:rPr lang="sr-Latn-RS" i="1" dirty="0" smtClean="0"/>
              <a:t>č</a:t>
            </a:r>
            <a:r>
              <a:rPr lang="en-US" i="1" dirty="0" err="1" smtClean="0"/>
              <a:t>ni</a:t>
            </a:r>
            <a:r>
              <a:rPr lang="en-US" i="1" dirty="0"/>
              <a:t>, </a:t>
            </a:r>
            <a:r>
              <a:rPr lang="en-US" i="1" dirty="0" err="1"/>
              <a:t>iznose</a:t>
            </a:r>
            <a:r>
              <a:rPr lang="en-US" i="1" dirty="0"/>
              <a:t> se </a:t>
            </a:r>
            <a:r>
              <a:rPr lang="en-US" i="1" dirty="0" err="1"/>
              <a:t>osnovne</a:t>
            </a:r>
            <a:r>
              <a:rPr lang="en-US" i="1" dirty="0"/>
              <a:t> </a:t>
            </a:r>
            <a:r>
              <a:rPr lang="sr-Latn-RS" i="1" dirty="0" err="1" smtClean="0"/>
              <a:t>č</a:t>
            </a:r>
            <a:r>
              <a:rPr lang="en-US" i="1" dirty="0" err="1" smtClean="0"/>
              <a:t>injenice</a:t>
            </a:r>
            <a:r>
              <a:rPr lang="en-US" i="1" dirty="0" smtClean="0"/>
              <a:t> </a:t>
            </a:r>
            <a:r>
              <a:rPr lang="en-US" i="1" dirty="0"/>
              <a:t>o </a:t>
            </a:r>
            <a:r>
              <a:rPr lang="en-US" i="1" dirty="0" err="1"/>
              <a:t>projektu</a:t>
            </a:r>
            <a:r>
              <a:rPr lang="en-US" i="1" dirty="0"/>
              <a:t> </a:t>
            </a:r>
            <a:r>
              <a:rPr lang="sr-Latn-RS" i="1" dirty="0" smtClean="0"/>
              <a:t>i</a:t>
            </a:r>
            <a:r>
              <a:rPr lang="en-US" i="1" dirty="0" smtClean="0"/>
              <a:t> </a:t>
            </a:r>
            <a:r>
              <a:rPr lang="en-US" i="1" dirty="0" err="1" smtClean="0"/>
              <a:t>nalazi</a:t>
            </a:r>
            <a:r>
              <a:rPr lang="sr-Latn-RS" i="1" dirty="0" smtClean="0"/>
              <a:t>š</a:t>
            </a:r>
            <a:r>
              <a:rPr lang="en-US" i="1" dirty="0" err="1" smtClean="0"/>
              <a:t>tu</a:t>
            </a:r>
            <a:r>
              <a:rPr lang="en-US" i="1" dirty="0"/>
              <a:t>, </a:t>
            </a:r>
            <a:r>
              <a:rPr lang="en-US" i="1" dirty="0" err="1"/>
              <a:t>potencijalna</a:t>
            </a:r>
            <a:r>
              <a:rPr lang="en-US" i="1" dirty="0"/>
              <a:t> </a:t>
            </a:r>
            <a:r>
              <a:rPr lang="en-US" i="1" dirty="0" smtClean="0"/>
              <a:t>p</a:t>
            </a:r>
            <a:r>
              <a:rPr lang="sr-Latn-RS" i="1" dirty="0" smtClean="0"/>
              <a:t>r</a:t>
            </a:r>
            <a:r>
              <a:rPr lang="en-US" i="1" dirty="0" err="1" smtClean="0"/>
              <a:t>evara</a:t>
            </a:r>
            <a:r>
              <a:rPr lang="en-US" i="1" dirty="0" smtClean="0"/>
              <a:t> </a:t>
            </a:r>
            <a:r>
              <a:rPr lang="en-US" i="1" dirty="0" err="1"/>
              <a:t>nije</a:t>
            </a:r>
            <a:r>
              <a:rPr lang="en-US" i="1" dirty="0"/>
              <a:t> </a:t>
            </a:r>
            <a:r>
              <a:rPr lang="en-US" i="1" dirty="0" err="1"/>
              <a:t>pomenuta</a:t>
            </a:r>
            <a:endParaRPr lang="en-US" sz="3600" dirty="0"/>
          </a:p>
          <a:p>
            <a:pPr lvl="1"/>
            <a:r>
              <a:rPr lang="en-US" dirty="0" smtClean="0"/>
              <a:t>Datum </a:t>
            </a:r>
            <a:r>
              <a:rPr lang="sr-Latn-RS" dirty="0" smtClean="0"/>
              <a:t>i </a:t>
            </a:r>
            <a:r>
              <a:rPr lang="en-US" dirty="0" err="1" smtClean="0"/>
              <a:t>autor</a:t>
            </a:r>
            <a:r>
              <a:rPr lang="en-US" dirty="0" smtClean="0"/>
              <a:t>: </a:t>
            </a:r>
            <a:r>
              <a:rPr lang="en-US" i="1" dirty="0"/>
              <a:t>10. mart 2013</a:t>
            </a:r>
            <a:r>
              <a:rPr lang="en-US" i="1" dirty="0" smtClean="0"/>
              <a:t>.,</a:t>
            </a:r>
            <a:r>
              <a:rPr lang="en-US" sz="3600" i="1" dirty="0" smtClean="0"/>
              <a:t> </a:t>
            </a:r>
            <a:r>
              <a:rPr lang="en-US" i="1" dirty="0" err="1" smtClean="0"/>
              <a:t>Nenad</a:t>
            </a:r>
            <a:r>
              <a:rPr lang="en-US" i="1" dirty="0" smtClean="0"/>
              <a:t> M. </a:t>
            </a:r>
            <a:r>
              <a:rPr lang="en-US" i="1" dirty="0" err="1" smtClean="0"/>
              <a:t>Djurdjevic</a:t>
            </a:r>
            <a:endParaRPr lang="en-US" sz="3600" dirty="0"/>
          </a:p>
          <a:p>
            <a:endParaRPr lang="en-US" dirty="0"/>
          </a:p>
        </p:txBody>
      </p:sp>
      <p:pic>
        <p:nvPicPr>
          <p:cNvPr id="8194" name="Picture 2"/>
          <p:cNvPicPr>
            <a:picLocks noGrp="1" noChangeAspect="1" noChangeArrowheads="1"/>
          </p:cNvPicPr>
          <p:nvPr>
            <p:ph sz="half" idx="2"/>
          </p:nvPr>
        </p:nvPicPr>
        <p:blipFill>
          <a:blip r:embed="rId2"/>
          <a:srcRect/>
          <a:stretch>
            <a:fillRect/>
          </a:stretch>
        </p:blipFill>
        <p:spPr bwMode="auto">
          <a:xfrm>
            <a:off x="4648200" y="1357042"/>
            <a:ext cx="3629165" cy="499772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sz="3600" dirty="0" smtClean="0"/>
              <a:t>Grafički prikaz broja članaka na temu</a:t>
            </a:r>
            <a:endParaRPr lang="en-US" sz="3600" dirty="0"/>
          </a:p>
        </p:txBody>
      </p:sp>
      <p:graphicFrame>
        <p:nvGraphicFramePr>
          <p:cNvPr id="5" name="Content Placeholder 4"/>
          <p:cNvGraphicFramePr>
            <a:graphicFrameLocks noGrp="1"/>
          </p:cNvGraphicFramePr>
          <p:nvPr>
            <p:ph idx="1"/>
          </p:nvPr>
        </p:nvGraphicFramePr>
        <p:xfrm>
          <a:off x="457200" y="1935163"/>
          <a:ext cx="8229600" cy="438943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i="1" u="sng" dirty="0" smtClean="0"/>
              <a:t>Vlasništvo medija</a:t>
            </a:r>
            <a:endParaRPr lang="en-US" i="1" u="sng" dirty="0"/>
          </a:p>
        </p:txBody>
      </p:sp>
      <p:sp>
        <p:nvSpPr>
          <p:cNvPr id="4" name="Text Placeholder 3"/>
          <p:cNvSpPr>
            <a:spLocks noGrp="1"/>
          </p:cNvSpPr>
          <p:nvPr>
            <p:ph type="body" idx="1"/>
          </p:nvPr>
        </p:nvSpPr>
        <p:spPr/>
        <p:txBody>
          <a:bodyPr/>
          <a:lstStyle/>
          <a:p>
            <a:r>
              <a:rPr lang="en-US" dirty="0" smtClean="0"/>
              <a:t>Dr</a:t>
            </a:r>
            <a:r>
              <a:rPr lang="sr-Latn-RS" dirty="0" smtClean="0"/>
              <a:t>žavno vlasništvo</a:t>
            </a:r>
            <a:endParaRPr lang="en-US" dirty="0"/>
          </a:p>
        </p:txBody>
      </p:sp>
      <p:sp>
        <p:nvSpPr>
          <p:cNvPr id="6" name="Text Placeholder 5"/>
          <p:cNvSpPr>
            <a:spLocks noGrp="1"/>
          </p:cNvSpPr>
          <p:nvPr>
            <p:ph type="body" sz="half" idx="3"/>
          </p:nvPr>
        </p:nvSpPr>
        <p:spPr/>
        <p:txBody>
          <a:bodyPr/>
          <a:lstStyle/>
          <a:p>
            <a:r>
              <a:rPr lang="sr-Latn-RS" dirty="0" smtClean="0"/>
              <a:t>Privatno vlasništvo</a:t>
            </a:r>
            <a:endParaRPr lang="en-US" dirty="0"/>
          </a:p>
        </p:txBody>
      </p:sp>
      <p:sp>
        <p:nvSpPr>
          <p:cNvPr id="5" name="Content Placeholder 4"/>
          <p:cNvSpPr>
            <a:spLocks noGrp="1"/>
          </p:cNvSpPr>
          <p:nvPr>
            <p:ph sz="quarter" idx="2"/>
          </p:nvPr>
        </p:nvSpPr>
        <p:spPr/>
        <p:txBody>
          <a:bodyPr/>
          <a:lstStyle/>
          <a:p>
            <a:r>
              <a:rPr lang="sr-Latn-RS" i="1" dirty="0" smtClean="0"/>
              <a:t>Medjunarodni radio Srbija</a:t>
            </a:r>
          </a:p>
          <a:p>
            <a:r>
              <a:rPr lang="sr-Latn-RS" i="1" dirty="0" smtClean="0"/>
              <a:t>Novi put</a:t>
            </a:r>
          </a:p>
          <a:p>
            <a:r>
              <a:rPr lang="sr-Latn-RS" i="1" dirty="0" smtClean="0"/>
              <a:t>Srbija danas</a:t>
            </a:r>
            <a:endParaRPr lang="en-US" i="1" dirty="0" smtClean="0"/>
          </a:p>
          <a:p>
            <a:r>
              <a:rPr lang="en-US" i="1" dirty="0" err="1" smtClean="0"/>
              <a:t>Starinar</a:t>
            </a:r>
            <a:endParaRPr lang="en-US" i="1" dirty="0"/>
          </a:p>
        </p:txBody>
      </p:sp>
      <p:sp>
        <p:nvSpPr>
          <p:cNvPr id="7" name="Content Placeholder 6"/>
          <p:cNvSpPr>
            <a:spLocks noGrp="1"/>
          </p:cNvSpPr>
          <p:nvPr>
            <p:ph sz="quarter" idx="4"/>
          </p:nvPr>
        </p:nvSpPr>
        <p:spPr/>
        <p:txBody>
          <a:bodyPr/>
          <a:lstStyle/>
          <a:p>
            <a:r>
              <a:rPr lang="sr-Latn-RS" dirty="0" smtClean="0"/>
              <a:t>Domaće:  </a:t>
            </a:r>
            <a:r>
              <a:rPr lang="sr-Latn-RS" i="1" dirty="0" smtClean="0"/>
              <a:t>Art televizija, Večernje novosti, Telegraf, VaseljenskaTV</a:t>
            </a:r>
          </a:p>
          <a:p>
            <a:r>
              <a:rPr lang="sr-Latn-RS" dirty="0" smtClean="0"/>
              <a:t>Strano: </a:t>
            </a:r>
            <a:r>
              <a:rPr lang="sr-Latn-RS" i="1" dirty="0" smtClean="0"/>
              <a:t>ArchaeoVeritas, Blic, Alo, </a:t>
            </a:r>
            <a:endParaRPr lang="en-US" i="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sr-Latn-RS" dirty="0" smtClean="0">
                <a:solidFill>
                  <a:schemeClr val="tx2">
                    <a:lumMod val="65000"/>
                    <a:lumOff val="35000"/>
                  </a:schemeClr>
                </a:solidFill>
                <a:latin typeface="+mn-lt"/>
              </a:rPr>
              <a:t>Prikupljanje podataka</a:t>
            </a:r>
            <a:endParaRPr lang="en-US" dirty="0">
              <a:solidFill>
                <a:schemeClr val="tx2">
                  <a:lumMod val="65000"/>
                  <a:lumOff val="35000"/>
                </a:schemeClr>
              </a:solidFill>
              <a:latin typeface="+mn-lt"/>
            </a:endParaRPr>
          </a:p>
        </p:txBody>
      </p:sp>
      <p:sp>
        <p:nvSpPr>
          <p:cNvPr id="5" name="Subtitle 4"/>
          <p:cNvSpPr>
            <a:spLocks noGrp="1"/>
          </p:cNvSpPr>
          <p:nvPr>
            <p:ph type="subTitle" idx="1"/>
          </p:nvPr>
        </p:nvSpPr>
        <p:spPr/>
        <p:txBody>
          <a:bodyPr/>
          <a:lstStyle/>
          <a:p>
            <a:pPr algn="ctr"/>
            <a:r>
              <a:rPr lang="sr-Latn-RS" dirty="0" smtClean="0"/>
              <a:t>Istraživanje priče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pPr algn="ctr"/>
            <a:r>
              <a:rPr lang="sr-Latn-RS" sz="7200" dirty="0" smtClean="0">
                <a:solidFill>
                  <a:schemeClr val="accent1">
                    <a:lumMod val="50000"/>
                  </a:schemeClr>
                </a:solidFill>
                <a:latin typeface="+mn-lt"/>
              </a:rPr>
              <a:t>Odabir  teme</a:t>
            </a:r>
            <a:endParaRPr lang="en-US" sz="7200" dirty="0">
              <a:solidFill>
                <a:schemeClr val="accent1">
                  <a:lumMod val="50000"/>
                </a:schemeClr>
              </a:solidFill>
              <a:latin typeface="+mn-lt"/>
            </a:endParaRPr>
          </a:p>
        </p:txBody>
      </p:sp>
      <p:sp>
        <p:nvSpPr>
          <p:cNvPr id="5" name="Subtitle 4"/>
          <p:cNvSpPr>
            <a:spLocks noGrp="1"/>
          </p:cNvSpPr>
          <p:nvPr>
            <p:ph type="subTitle" idx="1"/>
          </p:nvPr>
        </p:nvSpPr>
        <p:spPr/>
        <p:txBody>
          <a:bodyPr>
            <a:normAutofit/>
          </a:bodyPr>
          <a:lstStyle/>
          <a:p>
            <a:pPr algn="ctr"/>
            <a:r>
              <a:rPr lang="sr-Latn-RS" sz="6000" dirty="0" smtClean="0"/>
              <a:t>Uvod</a:t>
            </a:r>
            <a:endParaRPr lang="en-US" sz="6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658369"/>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762000"/>
            <a:ext cx="8229600" cy="5562600"/>
          </a:xfrm>
        </p:spPr>
        <p:txBody>
          <a:bodyPr>
            <a:normAutofit fontScale="77500" lnSpcReduction="20000"/>
          </a:bodyPr>
          <a:lstStyle/>
          <a:p>
            <a:pPr>
              <a:lnSpc>
                <a:spcPct val="120000"/>
              </a:lnSpc>
            </a:pPr>
            <a:r>
              <a:rPr lang="en-US" dirty="0" err="1" smtClean="0"/>
              <a:t>Hteli</a:t>
            </a:r>
            <a:r>
              <a:rPr lang="en-US" dirty="0" smtClean="0"/>
              <a:t> </a:t>
            </a:r>
            <a:r>
              <a:rPr lang="en-US" dirty="0" err="1" smtClean="0"/>
              <a:t>smo</a:t>
            </a:r>
            <a:r>
              <a:rPr lang="en-US" dirty="0" smtClean="0"/>
              <a:t> </a:t>
            </a:r>
            <a:r>
              <a:rPr lang="en-US" dirty="0" err="1" smtClean="0"/>
              <a:t>da</a:t>
            </a:r>
            <a:r>
              <a:rPr lang="en-US" dirty="0" smtClean="0"/>
              <a:t> </a:t>
            </a:r>
            <a:r>
              <a:rPr lang="en-US" dirty="0" err="1" smtClean="0"/>
              <a:t>proverimo</a:t>
            </a:r>
            <a:r>
              <a:rPr lang="en-US" dirty="0" smtClean="0"/>
              <a:t> </a:t>
            </a:r>
            <a:r>
              <a:rPr lang="en-US" dirty="0" err="1" smtClean="0"/>
              <a:t>koliko</a:t>
            </a:r>
            <a:r>
              <a:rPr lang="en-US" dirty="0" smtClean="0"/>
              <a:t> </a:t>
            </a:r>
            <a:r>
              <a:rPr lang="en-US" dirty="0" err="1" smtClean="0"/>
              <a:t>su</a:t>
            </a:r>
            <a:r>
              <a:rPr lang="en-US" dirty="0" smtClean="0"/>
              <a:t> </a:t>
            </a:r>
            <a:r>
              <a:rPr lang="en-US" dirty="0" err="1" smtClean="0"/>
              <a:t>mediji</a:t>
            </a:r>
            <a:r>
              <a:rPr lang="en-US" dirty="0" smtClean="0"/>
              <a:t> </a:t>
            </a:r>
            <a:r>
              <a:rPr lang="en-US" dirty="0" err="1" smtClean="0"/>
              <a:t>pouzdani</a:t>
            </a:r>
            <a:r>
              <a:rPr lang="en-US" dirty="0" smtClean="0"/>
              <a:t> </a:t>
            </a:r>
            <a:r>
              <a:rPr lang="en-US" dirty="0" err="1" smtClean="0"/>
              <a:t>izvori</a:t>
            </a:r>
            <a:r>
              <a:rPr lang="en-US" dirty="0" smtClean="0"/>
              <a:t> </a:t>
            </a:r>
            <a:r>
              <a:rPr lang="en-US" dirty="0" err="1" smtClean="0"/>
              <a:t>informacija</a:t>
            </a:r>
            <a:r>
              <a:rPr lang="en-US" dirty="0" smtClean="0"/>
              <a:t> </a:t>
            </a:r>
            <a:r>
              <a:rPr lang="en-US" dirty="0" err="1" smtClean="0"/>
              <a:t>i</a:t>
            </a:r>
            <a:r>
              <a:rPr lang="en-US" dirty="0" smtClean="0"/>
              <a:t> </a:t>
            </a:r>
            <a:r>
              <a:rPr lang="en-US" dirty="0" err="1" smtClean="0"/>
              <a:t>malo</a:t>
            </a:r>
            <a:r>
              <a:rPr lang="en-US" dirty="0" smtClean="0"/>
              <a:t> </a:t>
            </a:r>
            <a:r>
              <a:rPr lang="en-US" dirty="0" err="1" smtClean="0"/>
              <a:t>smo</a:t>
            </a:r>
            <a:r>
              <a:rPr lang="en-US" dirty="0" smtClean="0"/>
              <a:t> se vi</a:t>
            </a:r>
            <a:r>
              <a:rPr lang="sr-Latn-RS" dirty="0" smtClean="0"/>
              <a:t>š</a:t>
            </a:r>
            <a:r>
              <a:rPr lang="en-US" dirty="0" smtClean="0"/>
              <a:t>e </a:t>
            </a:r>
            <a:r>
              <a:rPr lang="en-US" dirty="0" err="1" smtClean="0"/>
              <a:t>raspitali</a:t>
            </a:r>
            <a:r>
              <a:rPr lang="en-US" dirty="0" smtClean="0"/>
              <a:t> o </a:t>
            </a:r>
            <a:r>
              <a:rPr lang="en-US" dirty="0" err="1" smtClean="0"/>
              <a:t>ovoj</a:t>
            </a:r>
            <a:r>
              <a:rPr lang="sr-Latn-RS" dirty="0" smtClean="0"/>
              <a:t> </a:t>
            </a:r>
            <a:r>
              <a:rPr lang="en-US" dirty="0" err="1" smtClean="0"/>
              <a:t>temi</a:t>
            </a:r>
            <a:r>
              <a:rPr lang="en-US" dirty="0" smtClean="0"/>
              <a:t>.</a:t>
            </a:r>
            <a:endParaRPr lang="sr-Latn-RS" dirty="0" smtClean="0"/>
          </a:p>
          <a:p>
            <a:pPr>
              <a:lnSpc>
                <a:spcPct val="120000"/>
              </a:lnSpc>
            </a:pPr>
            <a:r>
              <a:rPr lang="en-US" dirty="0" smtClean="0"/>
              <a:t> </a:t>
            </a:r>
            <a:r>
              <a:rPr lang="en-US" dirty="0" err="1" smtClean="0"/>
              <a:t>Prvo</a:t>
            </a:r>
            <a:r>
              <a:rPr lang="sr-Latn-RS" dirty="0" smtClean="0"/>
              <a:t> š</a:t>
            </a:r>
            <a:r>
              <a:rPr lang="en-US" dirty="0" smtClean="0"/>
              <a:t>to</a:t>
            </a:r>
            <a:r>
              <a:rPr lang="sr-Latn-RS" dirty="0" smtClean="0"/>
              <a:t> </a:t>
            </a:r>
            <a:r>
              <a:rPr lang="en-US" dirty="0" err="1" smtClean="0"/>
              <a:t>smo</a:t>
            </a:r>
            <a:r>
              <a:rPr lang="sr-Latn-RS" dirty="0" smtClean="0"/>
              <a:t> </a:t>
            </a:r>
            <a:r>
              <a:rPr lang="en-US" dirty="0" err="1" smtClean="0"/>
              <a:t>uradili</a:t>
            </a:r>
            <a:r>
              <a:rPr lang="sr-Latn-RS" dirty="0" smtClean="0"/>
              <a:t> </a:t>
            </a:r>
            <a:r>
              <a:rPr lang="en-US" dirty="0" err="1" smtClean="0"/>
              <a:t>bila</a:t>
            </a:r>
            <a:r>
              <a:rPr lang="en-US" dirty="0" smtClean="0"/>
              <a:t> je </a:t>
            </a:r>
            <a:r>
              <a:rPr lang="en-US" dirty="0" err="1" smtClean="0"/>
              <a:t>poseta</a:t>
            </a:r>
            <a:r>
              <a:rPr lang="sr-Latn-RS" dirty="0" smtClean="0"/>
              <a:t> </a:t>
            </a:r>
            <a:r>
              <a:rPr lang="en-US" dirty="0" err="1" smtClean="0"/>
              <a:t>Zavi</a:t>
            </a:r>
            <a:r>
              <a:rPr lang="sr-Latn-RS" dirty="0" smtClean="0"/>
              <a:t>č</a:t>
            </a:r>
            <a:r>
              <a:rPr lang="en-US" dirty="0" err="1" smtClean="0"/>
              <a:t>ajnom</a:t>
            </a:r>
            <a:r>
              <a:rPr lang="sr-Latn-RS" dirty="0" smtClean="0"/>
              <a:t> </a:t>
            </a:r>
            <a:r>
              <a:rPr lang="en-US" dirty="0" err="1" smtClean="0"/>
              <a:t>muzeju</a:t>
            </a:r>
            <a:r>
              <a:rPr lang="sr-Latn-RS" dirty="0" smtClean="0"/>
              <a:t> </a:t>
            </a:r>
            <a:r>
              <a:rPr lang="en-US" dirty="0" err="1" smtClean="0"/>
              <a:t>gde</a:t>
            </a:r>
            <a:r>
              <a:rPr lang="sr-Latn-RS" dirty="0" smtClean="0"/>
              <a:t> </a:t>
            </a:r>
            <a:r>
              <a:rPr lang="en-US" dirty="0" err="1" smtClean="0"/>
              <a:t>na</a:t>
            </a:r>
            <a:r>
              <a:rPr lang="sr-Latn-RS" dirty="0" smtClean="0"/>
              <a:t>m</a:t>
            </a:r>
            <a:r>
              <a:rPr lang="en-US" dirty="0" smtClean="0"/>
              <a:t> je </a:t>
            </a:r>
            <a:r>
              <a:rPr lang="en-US" dirty="0" err="1" smtClean="0"/>
              <a:t>arheolog</a:t>
            </a:r>
            <a:r>
              <a:rPr lang="sr-Latn-RS" dirty="0" smtClean="0"/>
              <a:t> </a:t>
            </a:r>
            <a:r>
              <a:rPr lang="en-US" dirty="0" err="1" smtClean="0"/>
              <a:t>ispricao</a:t>
            </a:r>
            <a:r>
              <a:rPr lang="en-US" dirty="0" smtClean="0"/>
              <a:t> vi</a:t>
            </a:r>
            <a:r>
              <a:rPr lang="sr-Latn-RS" dirty="0" smtClean="0"/>
              <a:t>š</a:t>
            </a:r>
            <a:r>
              <a:rPr lang="en-US" dirty="0" smtClean="0"/>
              <a:t>e </a:t>
            </a:r>
            <a:r>
              <a:rPr lang="en-US" dirty="0" err="1" smtClean="0"/>
              <a:t>detalja</a:t>
            </a:r>
            <a:r>
              <a:rPr lang="en-US" dirty="0" smtClean="0"/>
              <a:t> o </a:t>
            </a:r>
            <a:r>
              <a:rPr lang="en-US" dirty="0" err="1" smtClean="0"/>
              <a:t>samom</a:t>
            </a:r>
            <a:r>
              <a:rPr lang="sr-Latn-RS" dirty="0" smtClean="0"/>
              <a:t> </a:t>
            </a:r>
            <a:r>
              <a:rPr lang="en-US" dirty="0" err="1" smtClean="0"/>
              <a:t>lokalitetu</a:t>
            </a:r>
            <a:r>
              <a:rPr lang="sr-Latn-RS" dirty="0" smtClean="0"/>
              <a:t> </a:t>
            </a:r>
            <a:r>
              <a:rPr lang="en-US" dirty="0" err="1" smtClean="0"/>
              <a:t>i</a:t>
            </a:r>
            <a:r>
              <a:rPr lang="sr-Latn-RS" dirty="0" smtClean="0"/>
              <a:t> </a:t>
            </a:r>
            <a:r>
              <a:rPr lang="en-US" dirty="0" err="1" smtClean="0"/>
              <a:t>uputio</a:t>
            </a:r>
            <a:r>
              <a:rPr lang="sr-Latn-RS" dirty="0" smtClean="0"/>
              <a:t> </a:t>
            </a:r>
            <a:r>
              <a:rPr lang="en-US" dirty="0" err="1" smtClean="0"/>
              <a:t>nas</a:t>
            </a:r>
            <a:r>
              <a:rPr lang="sr-Latn-RS" dirty="0" smtClean="0"/>
              <a:t> </a:t>
            </a:r>
            <a:r>
              <a:rPr lang="en-US" dirty="0" err="1" smtClean="0"/>
              <a:t>na</a:t>
            </a:r>
            <a:r>
              <a:rPr lang="sr-Latn-RS" dirty="0" smtClean="0"/>
              <a:t> Ž</a:t>
            </a:r>
            <a:r>
              <a:rPr lang="en-US" dirty="0" err="1" smtClean="0"/>
              <a:t>ivotu</a:t>
            </a:r>
            <a:r>
              <a:rPr lang="sr-Latn-RS" dirty="0" smtClean="0"/>
              <a:t> </a:t>
            </a:r>
            <a:r>
              <a:rPr lang="en-US" dirty="0" err="1" smtClean="0"/>
              <a:t>Milanovi</a:t>
            </a:r>
            <a:r>
              <a:rPr lang="sr-Latn-RS" dirty="0" smtClean="0"/>
              <a:t>ć</a:t>
            </a:r>
            <a:r>
              <a:rPr lang="en-US" dirty="0" err="1" smtClean="0"/>
              <a:t>a,me</a:t>
            </a:r>
            <a:r>
              <a:rPr lang="sr-Latn-RS" dirty="0" smtClean="0"/>
              <a:t>š</a:t>
            </a:r>
            <a:r>
              <a:rPr lang="en-US" dirty="0" err="1" smtClean="0"/>
              <a:t>tanina</a:t>
            </a:r>
            <a:r>
              <a:rPr lang="sr-Latn-RS" dirty="0" smtClean="0"/>
              <a:t> </a:t>
            </a:r>
            <a:r>
              <a:rPr lang="en-US" dirty="0" err="1" smtClean="0"/>
              <a:t>sela</a:t>
            </a:r>
            <a:r>
              <a:rPr lang="sr-Latn-RS" dirty="0" smtClean="0"/>
              <a:t> </a:t>
            </a:r>
            <a:r>
              <a:rPr lang="en-US" dirty="0" err="1" smtClean="0"/>
              <a:t>Belica</a:t>
            </a:r>
            <a:r>
              <a:rPr lang="en-US" dirty="0" smtClean="0"/>
              <a:t> </a:t>
            </a:r>
            <a:r>
              <a:rPr lang="sr-Latn-RS" dirty="0" smtClean="0"/>
              <a:t>i</a:t>
            </a:r>
            <a:r>
              <a:rPr lang="en-US" dirty="0" smtClean="0"/>
              <a:t> </a:t>
            </a:r>
            <a:r>
              <a:rPr lang="sr-Latn-RS" dirty="0" smtClean="0"/>
              <a:t>č</a:t>
            </a:r>
            <a:r>
              <a:rPr lang="en-US" dirty="0" err="1" smtClean="0"/>
              <a:t>oveka</a:t>
            </a:r>
            <a:r>
              <a:rPr lang="sr-Latn-RS" dirty="0" smtClean="0"/>
              <a:t> </a:t>
            </a:r>
            <a:r>
              <a:rPr lang="en-US" dirty="0" err="1" smtClean="0"/>
              <a:t>koji</a:t>
            </a:r>
            <a:r>
              <a:rPr lang="en-US" dirty="0" smtClean="0"/>
              <a:t> je </a:t>
            </a:r>
            <a:r>
              <a:rPr lang="en-US" dirty="0" err="1" smtClean="0"/>
              <a:t>prvi</a:t>
            </a:r>
            <a:r>
              <a:rPr lang="sr-Latn-RS" dirty="0" smtClean="0"/>
              <a:t> </a:t>
            </a:r>
            <a:r>
              <a:rPr lang="en-US" dirty="0" err="1" smtClean="0"/>
              <a:t>prona</a:t>
            </a:r>
            <a:r>
              <a:rPr lang="sr-Latn-RS" dirty="0" smtClean="0"/>
              <a:t>š</a:t>
            </a:r>
            <a:r>
              <a:rPr lang="en-US" dirty="0" err="1" smtClean="0"/>
              <a:t>ao</a:t>
            </a:r>
            <a:r>
              <a:rPr lang="sr-Latn-RS" dirty="0" smtClean="0"/>
              <a:t> </a:t>
            </a:r>
            <a:r>
              <a:rPr lang="en-US" dirty="0" smtClean="0"/>
              <a:t>figurine. </a:t>
            </a:r>
            <a:endParaRPr lang="sr-Latn-RS" dirty="0" smtClean="0"/>
          </a:p>
          <a:p>
            <a:pPr>
              <a:lnSpc>
                <a:spcPct val="120000"/>
              </a:lnSpc>
            </a:pPr>
            <a:r>
              <a:rPr lang="en-US" dirty="0" err="1" smtClean="0"/>
              <a:t>Posetili</a:t>
            </a:r>
            <a:r>
              <a:rPr lang="sr-Latn-RS" dirty="0" smtClean="0"/>
              <a:t> </a:t>
            </a:r>
            <a:r>
              <a:rPr lang="en-US" dirty="0" err="1" smtClean="0"/>
              <a:t>smo</a:t>
            </a:r>
            <a:r>
              <a:rPr lang="sr-Latn-RS" dirty="0" smtClean="0"/>
              <a:t> selo Belica</a:t>
            </a:r>
            <a:r>
              <a:rPr lang="en-US" dirty="0" smtClean="0"/>
              <a:t> </a:t>
            </a:r>
            <a:r>
              <a:rPr lang="sr-Latn-RS" dirty="0" smtClean="0"/>
              <a:t>i</a:t>
            </a:r>
            <a:r>
              <a:rPr lang="en-US" dirty="0" smtClean="0"/>
              <a:t> </a:t>
            </a:r>
            <a:r>
              <a:rPr lang="en-US" dirty="0" err="1" smtClean="0"/>
              <a:t>razgovarali</a:t>
            </a:r>
            <a:r>
              <a:rPr lang="sr-Latn-RS" dirty="0" smtClean="0"/>
              <a:t> </a:t>
            </a:r>
            <a:r>
              <a:rPr lang="en-US" dirty="0" err="1" smtClean="0"/>
              <a:t>sa</a:t>
            </a:r>
            <a:r>
              <a:rPr lang="sr-Latn-RS" dirty="0" smtClean="0"/>
              <a:t> Ž</a:t>
            </a:r>
            <a:r>
              <a:rPr lang="en-US" dirty="0" err="1" smtClean="0"/>
              <a:t>ivotom</a:t>
            </a:r>
            <a:r>
              <a:rPr lang="en-US" dirty="0" smtClean="0"/>
              <a:t>. On </a:t>
            </a:r>
            <a:r>
              <a:rPr lang="en-US" dirty="0" err="1" smtClean="0"/>
              <a:t>nas</a:t>
            </a:r>
            <a:r>
              <a:rPr lang="en-US" dirty="0" smtClean="0"/>
              <a:t> je </a:t>
            </a:r>
            <a:r>
              <a:rPr lang="en-US" dirty="0" err="1" smtClean="0"/>
              <a:t>sproveo</a:t>
            </a:r>
            <a:r>
              <a:rPr lang="sr-Latn-RS" dirty="0" smtClean="0"/>
              <a:t> </a:t>
            </a:r>
            <a:r>
              <a:rPr lang="en-US" dirty="0" err="1" smtClean="0"/>
              <a:t>kroz</a:t>
            </a:r>
            <a:r>
              <a:rPr lang="sr-Latn-RS" dirty="0" smtClean="0"/>
              <a:t> </a:t>
            </a:r>
            <a:r>
              <a:rPr lang="en-US" dirty="0" err="1" smtClean="0"/>
              <a:t>lokalitet</a:t>
            </a:r>
            <a:r>
              <a:rPr lang="en-US" dirty="0" smtClean="0"/>
              <a:t> </a:t>
            </a:r>
            <a:r>
              <a:rPr lang="sr-Latn-RS" dirty="0" smtClean="0"/>
              <a:t>i</a:t>
            </a:r>
            <a:r>
              <a:rPr lang="en-US" dirty="0" smtClean="0"/>
              <a:t> </a:t>
            </a:r>
            <a:r>
              <a:rPr lang="en-US" dirty="0" err="1" smtClean="0"/>
              <a:t>ispri</a:t>
            </a:r>
            <a:r>
              <a:rPr lang="sr-Latn-RS" dirty="0" smtClean="0"/>
              <a:t>č</a:t>
            </a:r>
            <a:r>
              <a:rPr lang="en-US" dirty="0" err="1" smtClean="0"/>
              <a:t>ao</a:t>
            </a:r>
            <a:r>
              <a:rPr lang="sr-Latn-RS" dirty="0" smtClean="0"/>
              <a:t> </a:t>
            </a:r>
            <a:r>
              <a:rPr lang="en-US" dirty="0" err="1" smtClean="0"/>
              <a:t>nam</a:t>
            </a:r>
            <a:r>
              <a:rPr lang="sr-Latn-RS" dirty="0" smtClean="0"/>
              <a:t> </a:t>
            </a:r>
            <a:r>
              <a:rPr lang="en-US" dirty="0" err="1" smtClean="0"/>
              <a:t>tok</a:t>
            </a:r>
            <a:r>
              <a:rPr lang="sr-Latn-RS" dirty="0" smtClean="0"/>
              <a:t> </a:t>
            </a:r>
            <a:r>
              <a:rPr lang="en-US" dirty="0" err="1" smtClean="0"/>
              <a:t>iskopavanja</a:t>
            </a:r>
            <a:r>
              <a:rPr lang="sr-Latn-RS" dirty="0" smtClean="0"/>
              <a:t> i dao nam podatke o </a:t>
            </a:r>
            <a:r>
              <a:rPr lang="en-US" dirty="0" smtClean="0"/>
              <a:t> </a:t>
            </a:r>
            <a:r>
              <a:rPr lang="en-US" dirty="0" err="1" smtClean="0"/>
              <a:t>saradnji</a:t>
            </a:r>
            <a:r>
              <a:rPr lang="sr-Latn-RS" dirty="0" smtClean="0"/>
              <a:t> </a:t>
            </a:r>
            <a:r>
              <a:rPr lang="en-US" dirty="0" err="1" smtClean="0"/>
              <a:t>sprskih</a:t>
            </a:r>
            <a:r>
              <a:rPr lang="en-US" dirty="0" smtClean="0"/>
              <a:t> </a:t>
            </a:r>
            <a:r>
              <a:rPr lang="sr-Latn-RS" dirty="0" smtClean="0"/>
              <a:t>i </a:t>
            </a:r>
            <a:r>
              <a:rPr lang="en-US" dirty="0" err="1" smtClean="0"/>
              <a:t>nema</a:t>
            </a:r>
            <a:r>
              <a:rPr lang="sr-Latn-RS" dirty="0" smtClean="0"/>
              <a:t>č</a:t>
            </a:r>
            <a:r>
              <a:rPr lang="en-US" dirty="0" err="1" smtClean="0"/>
              <a:t>kih</a:t>
            </a:r>
            <a:r>
              <a:rPr lang="sr-Latn-RS" dirty="0" smtClean="0"/>
              <a:t> </a:t>
            </a:r>
            <a:r>
              <a:rPr lang="en-US" dirty="0" err="1" smtClean="0"/>
              <a:t>stru</a:t>
            </a:r>
            <a:r>
              <a:rPr lang="sr-Latn-RS" dirty="0" smtClean="0"/>
              <a:t>č</a:t>
            </a:r>
            <a:r>
              <a:rPr lang="en-US" dirty="0" err="1" smtClean="0"/>
              <a:t>njaka</a:t>
            </a:r>
            <a:r>
              <a:rPr lang="en-US" dirty="0" smtClean="0"/>
              <a:t>.</a:t>
            </a:r>
            <a:endParaRPr lang="sr-Latn-RS" dirty="0" smtClean="0"/>
          </a:p>
          <a:p>
            <a:pPr>
              <a:lnSpc>
                <a:spcPct val="120000"/>
              </a:lnSpc>
              <a:buNone/>
            </a:pPr>
            <a:r>
              <a:rPr lang="en-US" dirty="0" smtClean="0"/>
              <a:t> </a:t>
            </a:r>
            <a:endParaRPr lang="sr-Latn-RS" dirty="0" smtClean="0"/>
          </a:p>
          <a:p>
            <a:pPr>
              <a:lnSpc>
                <a:spcPct val="120000"/>
              </a:lnSpc>
            </a:pPr>
            <a:r>
              <a:rPr lang="en-US" dirty="0" err="1" smtClean="0"/>
              <a:t>Nakon</a:t>
            </a:r>
            <a:r>
              <a:rPr lang="sr-Latn-RS" dirty="0" smtClean="0"/>
              <a:t> </a:t>
            </a:r>
            <a:r>
              <a:rPr lang="en-US" dirty="0" smtClean="0"/>
              <a:t>toga,</a:t>
            </a:r>
            <a:r>
              <a:rPr lang="sr-Latn-RS" dirty="0" smtClean="0"/>
              <a:t> </a:t>
            </a:r>
            <a:r>
              <a:rPr lang="en-US" dirty="0" err="1" smtClean="0"/>
              <a:t>zakazali</a:t>
            </a:r>
            <a:r>
              <a:rPr lang="sr-Latn-RS" dirty="0" smtClean="0"/>
              <a:t> </a:t>
            </a:r>
            <a:r>
              <a:rPr lang="en-US" dirty="0" err="1" smtClean="0"/>
              <a:t>smo</a:t>
            </a:r>
            <a:r>
              <a:rPr lang="sr-Latn-RS" dirty="0" smtClean="0"/>
              <a:t> </a:t>
            </a:r>
            <a:r>
              <a:rPr lang="en-US" dirty="0" err="1" smtClean="0"/>
              <a:t>sastanak</a:t>
            </a:r>
            <a:r>
              <a:rPr lang="sr-Latn-RS" dirty="0" smtClean="0"/>
              <a:t> </a:t>
            </a:r>
            <a:r>
              <a:rPr lang="en-US" dirty="0" err="1" smtClean="0"/>
              <a:t>sa</a:t>
            </a:r>
            <a:r>
              <a:rPr lang="sr-Latn-RS" dirty="0" smtClean="0"/>
              <a:t> dr </a:t>
            </a:r>
            <a:r>
              <a:rPr lang="en-US" dirty="0" err="1" smtClean="0"/>
              <a:t>Miloradom</a:t>
            </a:r>
            <a:r>
              <a:rPr lang="sr-Latn-RS" dirty="0" smtClean="0"/>
              <a:t> </a:t>
            </a:r>
            <a:r>
              <a:rPr lang="en-US" dirty="0" err="1" smtClean="0"/>
              <a:t>Stojicem,koji</a:t>
            </a:r>
            <a:r>
              <a:rPr lang="sr-Latn-RS" dirty="0" smtClean="0"/>
              <a:t> </a:t>
            </a:r>
            <a:r>
              <a:rPr lang="en-US" dirty="0" err="1" smtClean="0"/>
              <a:t>trenutno</a:t>
            </a:r>
            <a:r>
              <a:rPr lang="sr-Latn-RS" dirty="0" smtClean="0"/>
              <a:t> </a:t>
            </a:r>
            <a:r>
              <a:rPr lang="en-US" dirty="0" err="1" smtClean="0"/>
              <a:t>radi</a:t>
            </a:r>
            <a:r>
              <a:rPr lang="sr-Latn-RS" dirty="0" smtClean="0"/>
              <a:t> </a:t>
            </a:r>
            <a:r>
              <a:rPr lang="en-US" dirty="0" err="1" smtClean="0"/>
              <a:t>na</a:t>
            </a:r>
            <a:r>
              <a:rPr lang="sr-Latn-RS" dirty="0" smtClean="0"/>
              <a:t> </a:t>
            </a:r>
            <a:r>
              <a:rPr lang="en-US" dirty="0" err="1" smtClean="0"/>
              <a:t>univerzitetu</a:t>
            </a:r>
            <a:r>
              <a:rPr lang="sr-Latn-RS" dirty="0" smtClean="0"/>
              <a:t> </a:t>
            </a:r>
            <a:r>
              <a:rPr lang="en-US" dirty="0" err="1" smtClean="0"/>
              <a:t>Singidunum</a:t>
            </a:r>
            <a:r>
              <a:rPr lang="en-US" dirty="0" smtClean="0"/>
              <a:t>. Na </a:t>
            </a:r>
            <a:r>
              <a:rPr lang="en-US" dirty="0" err="1" smtClean="0"/>
              <a:t>univerzitetu</a:t>
            </a:r>
            <a:r>
              <a:rPr lang="sr-Latn-RS" dirty="0" smtClean="0"/>
              <a:t> </a:t>
            </a:r>
            <a:r>
              <a:rPr lang="en-US" dirty="0" err="1" smtClean="0"/>
              <a:t>Singidunum</a:t>
            </a:r>
            <a:r>
              <a:rPr lang="sr-Latn-RS" dirty="0" smtClean="0"/>
              <a:t> </a:t>
            </a:r>
            <a:r>
              <a:rPr lang="en-US" dirty="0" err="1" smtClean="0"/>
              <a:t>proveli</a:t>
            </a:r>
            <a:r>
              <a:rPr lang="en-US" dirty="0" smtClean="0"/>
              <a:t> </a:t>
            </a:r>
            <a:r>
              <a:rPr lang="en-US" dirty="0" err="1" smtClean="0"/>
              <a:t>smo</a:t>
            </a:r>
            <a:r>
              <a:rPr lang="sr-Latn-RS" dirty="0" smtClean="0"/>
              <a:t> </a:t>
            </a:r>
            <a:r>
              <a:rPr lang="en-US" dirty="0" err="1" smtClean="0"/>
              <a:t>gotovo</a:t>
            </a:r>
            <a:r>
              <a:rPr lang="sr-Latn-RS" dirty="0" smtClean="0"/>
              <a:t> 2 </a:t>
            </a:r>
            <a:r>
              <a:rPr lang="en-US" dirty="0" err="1" smtClean="0"/>
              <a:t>sata</a:t>
            </a:r>
            <a:r>
              <a:rPr lang="en-US" dirty="0" smtClean="0"/>
              <a:t> u </a:t>
            </a:r>
            <a:r>
              <a:rPr lang="en-US" dirty="0" err="1" smtClean="0"/>
              <a:t>razgovoru</a:t>
            </a:r>
            <a:r>
              <a:rPr lang="en-US" dirty="0" smtClean="0"/>
              <a:t> </a:t>
            </a:r>
            <a:r>
              <a:rPr lang="en-US" dirty="0" err="1" smtClean="0"/>
              <a:t>sa</a:t>
            </a:r>
            <a:r>
              <a:rPr lang="sr-Latn-RS" dirty="0" smtClean="0"/>
              <a:t> </a:t>
            </a:r>
            <a:r>
              <a:rPr lang="en-US" dirty="0" err="1" smtClean="0"/>
              <a:t>dr</a:t>
            </a:r>
            <a:r>
              <a:rPr lang="sr-Latn-RS" dirty="0" smtClean="0"/>
              <a:t> </a:t>
            </a:r>
            <a:r>
              <a:rPr lang="en-US" dirty="0" err="1" smtClean="0"/>
              <a:t>Stoji</a:t>
            </a:r>
            <a:r>
              <a:rPr lang="sr-Latn-RS" dirty="0" smtClean="0"/>
              <a:t>ć</a:t>
            </a:r>
            <a:r>
              <a:rPr lang="en-US" dirty="0" err="1" smtClean="0"/>
              <a:t>em</a:t>
            </a:r>
            <a:r>
              <a:rPr lang="sr-Latn-RS" dirty="0" smtClean="0"/>
              <a:t> </a:t>
            </a:r>
            <a:r>
              <a:rPr lang="en-US" dirty="0" err="1" smtClean="0"/>
              <a:t>koji</a:t>
            </a:r>
            <a:r>
              <a:rPr lang="en-US" dirty="0" smtClean="0"/>
              <a:t> je </a:t>
            </a:r>
            <a:r>
              <a:rPr lang="en-US" dirty="0" err="1" smtClean="0"/>
              <a:t>lokalitet</a:t>
            </a:r>
            <a:r>
              <a:rPr lang="sr-Latn-RS" dirty="0" smtClean="0"/>
              <a:t>  </a:t>
            </a:r>
            <a:r>
              <a:rPr lang="en-US" dirty="0" err="1" smtClean="0"/>
              <a:t>Belica</a:t>
            </a:r>
            <a:r>
              <a:rPr lang="sr-Latn-RS" dirty="0" smtClean="0"/>
              <a:t> </a:t>
            </a:r>
            <a:r>
              <a:rPr lang="en-US" dirty="0" err="1" smtClean="0"/>
              <a:t>uporedio</a:t>
            </a:r>
            <a:r>
              <a:rPr lang="sr-Latn-RS" dirty="0" smtClean="0"/>
              <a:t> </a:t>
            </a:r>
            <a:r>
              <a:rPr lang="en-US" dirty="0" err="1" smtClean="0"/>
              <a:t>sa</a:t>
            </a:r>
            <a:r>
              <a:rPr lang="sr-Latn-RS" dirty="0" smtClean="0"/>
              <a:t> </a:t>
            </a:r>
            <a:r>
              <a:rPr lang="en-US" dirty="0" err="1" smtClean="0"/>
              <a:t>lokalitetom</a:t>
            </a:r>
            <a:r>
              <a:rPr lang="sr-Latn-RS" dirty="0" smtClean="0"/>
              <a:t> </a:t>
            </a:r>
            <a:r>
              <a:rPr lang="en-US" dirty="0" err="1" smtClean="0"/>
              <a:t>Lepenski</a:t>
            </a:r>
            <a:r>
              <a:rPr lang="sr-Latn-RS" dirty="0" smtClean="0"/>
              <a:t> </a:t>
            </a:r>
            <a:r>
              <a:rPr lang="en-US" dirty="0" err="1" smtClean="0"/>
              <a:t>Vir</a:t>
            </a:r>
            <a:r>
              <a:rPr lang="sr-Latn-RS" dirty="0" smtClean="0"/>
              <a:t> i</a:t>
            </a:r>
            <a:r>
              <a:rPr lang="en-US" dirty="0" smtClean="0"/>
              <a:t> </a:t>
            </a:r>
            <a:r>
              <a:rPr lang="en-US" dirty="0" err="1" smtClean="0"/>
              <a:t>koji</a:t>
            </a:r>
            <a:r>
              <a:rPr lang="sr-Latn-RS" dirty="0" smtClean="0"/>
              <a:t> </a:t>
            </a:r>
            <a:r>
              <a:rPr lang="en-US" dirty="0" err="1" smtClean="0"/>
              <a:t>tvrdi</a:t>
            </a:r>
            <a:r>
              <a:rPr lang="en-US" dirty="0" smtClean="0"/>
              <a:t> </a:t>
            </a:r>
            <a:r>
              <a:rPr lang="en-US" dirty="0" err="1" smtClean="0"/>
              <a:t>da</a:t>
            </a:r>
            <a:r>
              <a:rPr lang="en-US" dirty="0" smtClean="0"/>
              <a:t> je </a:t>
            </a:r>
            <a:r>
              <a:rPr lang="en-US" dirty="0" err="1" smtClean="0"/>
              <a:t>samo</a:t>
            </a:r>
            <a:r>
              <a:rPr lang="sr-Latn-RS" dirty="0" smtClean="0"/>
              <a:t> </a:t>
            </a:r>
            <a:r>
              <a:rPr lang="en-US" dirty="0" err="1" smtClean="0"/>
              <a:t>pitanje</a:t>
            </a:r>
            <a:r>
              <a:rPr lang="sr-Latn-RS" dirty="0" smtClean="0"/>
              <a:t> </a:t>
            </a:r>
            <a:r>
              <a:rPr lang="en-US" dirty="0" err="1" smtClean="0"/>
              <a:t>vremena</a:t>
            </a:r>
            <a:r>
              <a:rPr lang="sr-Latn-RS" dirty="0" smtClean="0"/>
              <a:t> </a:t>
            </a:r>
            <a:r>
              <a:rPr lang="en-US" dirty="0" err="1" smtClean="0"/>
              <a:t>kada</a:t>
            </a:r>
            <a:r>
              <a:rPr lang="sr-Latn-RS" dirty="0" smtClean="0"/>
              <a:t> ć</a:t>
            </a:r>
            <a:r>
              <a:rPr lang="en-US" dirty="0" smtClean="0"/>
              <a:t>e</a:t>
            </a:r>
            <a:r>
              <a:rPr lang="sr-Latn-RS" dirty="0" smtClean="0"/>
              <a:t> </a:t>
            </a:r>
            <a:r>
              <a:rPr lang="en-US" dirty="0" err="1" smtClean="0"/>
              <a:t>svi</a:t>
            </a:r>
            <a:r>
              <a:rPr lang="sr-Latn-RS" dirty="0" smtClean="0"/>
              <a:t> </a:t>
            </a:r>
            <a:r>
              <a:rPr lang="en-US" dirty="0" err="1" smtClean="0"/>
              <a:t>priznati</a:t>
            </a:r>
            <a:r>
              <a:rPr lang="sr-Latn-RS" dirty="0" smtClean="0"/>
              <a:t> </a:t>
            </a:r>
            <a:r>
              <a:rPr lang="en-US" dirty="0" err="1" smtClean="0"/>
              <a:t>ovaj</a:t>
            </a:r>
            <a:r>
              <a:rPr lang="sr-Latn-RS" dirty="0" smtClean="0"/>
              <a:t> </a:t>
            </a:r>
            <a:r>
              <a:rPr lang="en-US" dirty="0" err="1" smtClean="0"/>
              <a:t>lokalite</a:t>
            </a:r>
            <a:r>
              <a:rPr lang="sr-Latn-RS" dirty="0" smtClean="0"/>
              <a:t>t </a:t>
            </a:r>
            <a:r>
              <a:rPr lang="en-US" dirty="0" err="1" smtClean="0"/>
              <a:t>kao</a:t>
            </a:r>
            <a:r>
              <a:rPr lang="sr-Latn-RS" dirty="0" smtClean="0"/>
              <a:t> </a:t>
            </a:r>
            <a:r>
              <a:rPr lang="en-US" dirty="0" err="1" smtClean="0"/>
              <a:t>jedan</a:t>
            </a:r>
            <a:r>
              <a:rPr lang="sr-Latn-RS" dirty="0" smtClean="0"/>
              <a:t> </a:t>
            </a:r>
            <a:r>
              <a:rPr lang="en-US" dirty="0" err="1" smtClean="0"/>
              <a:t>od</a:t>
            </a:r>
            <a:r>
              <a:rPr lang="sr-Latn-RS" dirty="0" smtClean="0"/>
              <a:t> </a:t>
            </a:r>
            <a:r>
              <a:rPr lang="en-US" dirty="0" err="1" smtClean="0"/>
              <a:t>najzna</a:t>
            </a:r>
            <a:r>
              <a:rPr lang="sr-Latn-RS" dirty="0" smtClean="0"/>
              <a:t>č</a:t>
            </a:r>
            <a:r>
              <a:rPr lang="en-US" dirty="0" err="1" smtClean="0"/>
              <a:t>ajnijih</a:t>
            </a:r>
            <a:r>
              <a:rPr lang="en-US" dirty="0" smtClean="0"/>
              <a:t>,</a:t>
            </a:r>
            <a:r>
              <a:rPr lang="sr-Latn-RS" dirty="0" smtClean="0"/>
              <a:t> </a:t>
            </a:r>
            <a:r>
              <a:rPr lang="en-US" dirty="0" smtClean="0"/>
              <a:t>ne</a:t>
            </a:r>
            <a:r>
              <a:rPr lang="sr-Latn-RS" dirty="0" smtClean="0"/>
              <a:t> </a:t>
            </a:r>
            <a:r>
              <a:rPr lang="en-US" dirty="0" err="1" smtClean="0"/>
              <a:t>samo</a:t>
            </a:r>
            <a:r>
              <a:rPr lang="sr-Latn-RS" dirty="0" smtClean="0"/>
              <a:t> </a:t>
            </a:r>
            <a:r>
              <a:rPr lang="en-US" dirty="0" err="1" smtClean="0"/>
              <a:t>za</a:t>
            </a:r>
            <a:r>
              <a:rPr lang="sr-Latn-RS" dirty="0" smtClean="0"/>
              <a:t> </a:t>
            </a:r>
            <a:r>
              <a:rPr lang="en-US" dirty="0" err="1" smtClean="0"/>
              <a:t>Srbiju,ve</a:t>
            </a:r>
            <a:r>
              <a:rPr lang="sr-Latn-RS" dirty="0" smtClean="0"/>
              <a:t>ć</a:t>
            </a:r>
            <a:r>
              <a:rPr lang="en-US" dirty="0" smtClean="0"/>
              <a:t> </a:t>
            </a:r>
            <a:r>
              <a:rPr lang="sr-Latn-RS" dirty="0" smtClean="0"/>
              <a:t>i</a:t>
            </a:r>
            <a:r>
              <a:rPr lang="en-US" dirty="0" smtClean="0"/>
              <a:t> </a:t>
            </a:r>
            <a:r>
              <a:rPr lang="en-US" dirty="0" err="1" smtClean="0"/>
              <a:t>za</a:t>
            </a:r>
            <a:r>
              <a:rPr lang="en-US" dirty="0" smtClean="0"/>
              <a:t> </a:t>
            </a:r>
            <a:r>
              <a:rPr lang="en-US" dirty="0" err="1" smtClean="0"/>
              <a:t>svet</a:t>
            </a:r>
            <a:r>
              <a:rPr lang="en-US" dirty="0" smtClean="0"/>
              <a:t>. </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7912"/>
          </a:xfrm>
        </p:spPr>
        <p:txBody>
          <a:bodyPr>
            <a:normAutofit fontScale="90000"/>
          </a:bodyPr>
          <a:lstStyle/>
          <a:p>
            <a:endParaRPr lang="en-US" dirty="0"/>
          </a:p>
        </p:txBody>
      </p:sp>
      <p:sp>
        <p:nvSpPr>
          <p:cNvPr id="3" name="Content Placeholder 2"/>
          <p:cNvSpPr>
            <a:spLocks noGrp="1"/>
          </p:cNvSpPr>
          <p:nvPr>
            <p:ph idx="1"/>
          </p:nvPr>
        </p:nvSpPr>
        <p:spPr>
          <a:xfrm>
            <a:off x="457200" y="762000"/>
            <a:ext cx="8229600" cy="5562600"/>
          </a:xfrm>
        </p:spPr>
        <p:txBody>
          <a:bodyPr>
            <a:normAutofit fontScale="92500" lnSpcReduction="20000"/>
          </a:bodyPr>
          <a:lstStyle/>
          <a:p>
            <a:pPr>
              <a:lnSpc>
                <a:spcPct val="120000"/>
              </a:lnSpc>
            </a:pPr>
            <a:r>
              <a:rPr lang="en-US" sz="2400" dirty="0" smtClean="0"/>
              <a:t>Na </a:t>
            </a:r>
            <a:r>
              <a:rPr lang="sr-Latn-RS" sz="2400" dirty="0" smtClean="0"/>
              <a:t>ž</a:t>
            </a:r>
            <a:r>
              <a:rPr lang="en-US" sz="2400" dirty="0" err="1" smtClean="0"/>
              <a:t>alost</a:t>
            </a:r>
            <a:r>
              <a:rPr lang="sr-Latn-RS" sz="2400" dirty="0" smtClean="0"/>
              <a:t>,</a:t>
            </a:r>
            <a:r>
              <a:rPr lang="en-US" sz="2400" dirty="0" smtClean="0"/>
              <a:t> </a:t>
            </a:r>
            <a:r>
              <a:rPr lang="sr-Latn-RS" sz="2400" dirty="0" smtClean="0"/>
              <a:t>kako nismo uspeli da stupimo u kontakt sa dr Slavišom Perićem,</a:t>
            </a:r>
            <a:r>
              <a:rPr lang="en-US" sz="2400" dirty="0" smtClean="0"/>
              <a:t> </a:t>
            </a:r>
            <a:r>
              <a:rPr lang="en-US" sz="2400" dirty="0" err="1" smtClean="0"/>
              <a:t>ina</a:t>
            </a:r>
            <a:r>
              <a:rPr lang="sr-Latn-RS" sz="2400" dirty="0" smtClean="0"/>
              <a:t>č</a:t>
            </a:r>
            <a:r>
              <a:rPr lang="en-US" sz="2400" dirty="0" smtClean="0"/>
              <a:t>e </a:t>
            </a:r>
            <a:r>
              <a:rPr lang="en-US" sz="2400" dirty="0" err="1" smtClean="0"/>
              <a:t>predstavnikom</a:t>
            </a:r>
            <a:r>
              <a:rPr lang="en-US" sz="2400" dirty="0" smtClean="0"/>
              <a:t> </a:t>
            </a:r>
            <a:r>
              <a:rPr lang="en-US" sz="2400" dirty="0" err="1" smtClean="0"/>
              <a:t>Arheoloskog</a:t>
            </a:r>
            <a:r>
              <a:rPr lang="en-US" sz="2400" dirty="0" smtClean="0"/>
              <a:t> </a:t>
            </a:r>
            <a:r>
              <a:rPr lang="sr-Latn-RS" sz="2400" dirty="0" smtClean="0"/>
              <a:t>i</a:t>
            </a:r>
            <a:r>
              <a:rPr lang="en-US" sz="2400" dirty="0" err="1" smtClean="0"/>
              <a:t>nstitut</a:t>
            </a:r>
            <a:r>
              <a:rPr lang="sr-Latn-RS" sz="2400" dirty="0" smtClean="0"/>
              <a:t>a</a:t>
            </a:r>
            <a:r>
              <a:rPr lang="en-US" sz="2400" dirty="0" smtClean="0"/>
              <a:t> </a:t>
            </a:r>
            <a:r>
              <a:rPr lang="sr-Latn-RS" sz="2400" dirty="0" smtClean="0"/>
              <a:t>i</a:t>
            </a:r>
            <a:r>
              <a:rPr lang="en-US" sz="2400" dirty="0" smtClean="0"/>
              <a:t> </a:t>
            </a:r>
            <a:r>
              <a:rPr lang="en-US" sz="2400" dirty="0" err="1" smtClean="0"/>
              <a:t>autorom</a:t>
            </a:r>
            <a:r>
              <a:rPr lang="en-US" sz="2400" dirty="0" smtClean="0"/>
              <a:t> </a:t>
            </a:r>
            <a:r>
              <a:rPr lang="sr-Latn-RS" sz="2400" dirty="0" err="1" smtClean="0"/>
              <a:t>č</a:t>
            </a:r>
            <a:r>
              <a:rPr lang="en-US" sz="2400" dirty="0" err="1" smtClean="0"/>
              <a:t>lanka</a:t>
            </a:r>
            <a:r>
              <a:rPr lang="en-US" sz="2400" dirty="0" smtClean="0"/>
              <a:t> u </a:t>
            </a:r>
            <a:r>
              <a:rPr lang="en-US" sz="2400" dirty="0" err="1" smtClean="0"/>
              <a:t>kome</a:t>
            </a:r>
            <a:r>
              <a:rPr lang="en-US" sz="2400" dirty="0" smtClean="0"/>
              <a:t> se </a:t>
            </a:r>
            <a:r>
              <a:rPr lang="en-US" sz="2400" dirty="0" err="1" smtClean="0"/>
              <a:t>opovrgavaju</a:t>
            </a:r>
            <a:r>
              <a:rPr lang="en-US" sz="2400" dirty="0" smtClean="0"/>
              <a:t> </a:t>
            </a:r>
            <a:r>
              <a:rPr lang="en-US" sz="2400" dirty="0" err="1" smtClean="0"/>
              <a:t>sve</a:t>
            </a:r>
            <a:r>
              <a:rPr lang="en-US" sz="2400" dirty="0" smtClean="0"/>
              <a:t> </a:t>
            </a:r>
            <a:r>
              <a:rPr lang="en-US" sz="2400" dirty="0" err="1" smtClean="0"/>
              <a:t>tvrdnje</a:t>
            </a:r>
            <a:r>
              <a:rPr lang="en-US" sz="2400" dirty="0" smtClean="0"/>
              <a:t>  </a:t>
            </a:r>
            <a:r>
              <a:rPr lang="en-US" sz="2400" dirty="0" err="1" smtClean="0"/>
              <a:t>dr</a:t>
            </a:r>
            <a:r>
              <a:rPr lang="en-US" sz="2400" dirty="0" smtClean="0"/>
              <a:t> </a:t>
            </a:r>
            <a:r>
              <a:rPr lang="en-US" sz="2400" dirty="0" err="1" smtClean="0"/>
              <a:t>Stoji</a:t>
            </a:r>
            <a:r>
              <a:rPr lang="sr-Latn-RS" sz="2400" dirty="0" smtClean="0"/>
              <a:t>ć</a:t>
            </a:r>
            <a:r>
              <a:rPr lang="en-US" sz="2400" dirty="0" smtClean="0"/>
              <a:t>a, </a:t>
            </a:r>
            <a:r>
              <a:rPr lang="sr-Latn-RS" sz="2400" dirty="0" smtClean="0"/>
              <a:t>nismo čuli</a:t>
            </a:r>
            <a:r>
              <a:rPr lang="en-US" sz="2400" dirty="0" smtClean="0"/>
              <a:t> </a:t>
            </a:r>
            <a:r>
              <a:rPr lang="en-US" sz="2400" dirty="0" err="1" smtClean="0"/>
              <a:t>drugu</a:t>
            </a:r>
            <a:r>
              <a:rPr lang="en-US" sz="2400" dirty="0" smtClean="0"/>
              <a:t> </a:t>
            </a:r>
            <a:r>
              <a:rPr lang="en-US" sz="2400" dirty="0" err="1" smtClean="0"/>
              <a:t>verziju</a:t>
            </a:r>
            <a:r>
              <a:rPr lang="en-US" sz="2400" dirty="0" smtClean="0"/>
              <a:t> </a:t>
            </a:r>
            <a:r>
              <a:rPr lang="en-US" sz="2400" dirty="0" err="1" smtClean="0"/>
              <a:t>pri</a:t>
            </a:r>
            <a:r>
              <a:rPr lang="sr-Latn-RS" sz="2400" dirty="0" smtClean="0"/>
              <a:t>č</a:t>
            </a:r>
            <a:r>
              <a:rPr lang="en-US" sz="2400" dirty="0" smtClean="0"/>
              <a:t>e </a:t>
            </a:r>
            <a:r>
              <a:rPr lang="en-US" sz="2400" dirty="0" err="1" smtClean="0"/>
              <a:t>iz</a:t>
            </a:r>
            <a:r>
              <a:rPr lang="en-US" sz="2400" dirty="0" smtClean="0"/>
              <a:t> </a:t>
            </a:r>
            <a:r>
              <a:rPr lang="en-US" sz="2400" dirty="0" err="1" smtClean="0"/>
              <a:t>prve</a:t>
            </a:r>
            <a:r>
              <a:rPr lang="en-US" sz="2400" dirty="0" smtClean="0"/>
              <a:t> </a:t>
            </a:r>
            <a:r>
              <a:rPr lang="en-US" sz="2400" dirty="0" err="1" smtClean="0"/>
              <a:t>ruke</a:t>
            </a:r>
            <a:r>
              <a:rPr lang="en-US" sz="2400" dirty="0" smtClean="0"/>
              <a:t>. </a:t>
            </a:r>
            <a:r>
              <a:rPr lang="en-US" sz="2400" dirty="0" err="1" smtClean="0"/>
              <a:t>Medjutim</a:t>
            </a:r>
            <a:r>
              <a:rPr lang="en-US" sz="2400" dirty="0" smtClean="0"/>
              <a:t>, </a:t>
            </a:r>
            <a:r>
              <a:rPr lang="en-US" sz="2400" dirty="0" err="1" smtClean="0"/>
              <a:t>ono</a:t>
            </a:r>
            <a:r>
              <a:rPr lang="en-US" sz="2400" dirty="0" smtClean="0"/>
              <a:t> </a:t>
            </a:r>
            <a:r>
              <a:rPr lang="en-US" sz="2400" dirty="0" err="1" smtClean="0"/>
              <a:t>sto</a:t>
            </a:r>
            <a:r>
              <a:rPr lang="en-US" sz="2400" dirty="0" smtClean="0"/>
              <a:t> </a:t>
            </a:r>
            <a:r>
              <a:rPr lang="en-US" sz="2400" dirty="0" err="1" smtClean="0"/>
              <a:t>smo</a:t>
            </a:r>
            <a:r>
              <a:rPr lang="en-US" sz="2400" dirty="0" smtClean="0"/>
              <a:t> </a:t>
            </a:r>
            <a:r>
              <a:rPr lang="en-US" sz="2400" dirty="0" err="1" smtClean="0"/>
              <a:t>doznali</a:t>
            </a:r>
            <a:r>
              <a:rPr lang="en-US" sz="2400" dirty="0" smtClean="0"/>
              <a:t> je</a:t>
            </a:r>
            <a:r>
              <a:rPr lang="sr-Latn-RS" sz="2400" dirty="0" smtClean="0"/>
              <a:t>ste</a:t>
            </a:r>
            <a:r>
              <a:rPr lang="en-US" sz="2400" dirty="0" smtClean="0"/>
              <a:t> </a:t>
            </a:r>
            <a:r>
              <a:rPr lang="sr-Latn-RS" sz="2400" dirty="0" smtClean="0"/>
              <a:t>činjenica </a:t>
            </a:r>
            <a:r>
              <a:rPr lang="en-US" sz="2400" dirty="0" err="1" smtClean="0"/>
              <a:t>da</a:t>
            </a:r>
            <a:r>
              <a:rPr lang="en-US" sz="2400" dirty="0" smtClean="0"/>
              <a:t> </a:t>
            </a:r>
            <a:r>
              <a:rPr lang="en-US" sz="2400" dirty="0" err="1" smtClean="0"/>
              <a:t>ceo</a:t>
            </a:r>
            <a:r>
              <a:rPr lang="en-US" sz="2400" dirty="0" smtClean="0"/>
              <a:t> </a:t>
            </a:r>
            <a:r>
              <a:rPr lang="en-US" sz="2400" dirty="0" err="1" smtClean="0"/>
              <a:t>Arheolo</a:t>
            </a:r>
            <a:r>
              <a:rPr lang="sr-Latn-RS" sz="2400" dirty="0" smtClean="0"/>
              <a:t>š</a:t>
            </a:r>
            <a:r>
              <a:rPr lang="en-US" sz="2400" dirty="0" err="1" smtClean="0"/>
              <a:t>ki</a:t>
            </a:r>
            <a:r>
              <a:rPr lang="en-US" sz="2400" dirty="0" smtClean="0"/>
              <a:t> </a:t>
            </a:r>
            <a:r>
              <a:rPr lang="en-US" sz="2400" dirty="0" err="1" smtClean="0"/>
              <a:t>institut</a:t>
            </a:r>
            <a:r>
              <a:rPr lang="en-US" sz="2400" dirty="0" smtClean="0"/>
              <a:t> </a:t>
            </a:r>
            <a:r>
              <a:rPr lang="en-US" sz="2400" dirty="0" err="1" smtClean="0"/>
              <a:t>i</a:t>
            </a:r>
            <a:r>
              <a:rPr lang="sr-Latn-RS" sz="2400" dirty="0" smtClean="0"/>
              <a:t> </a:t>
            </a:r>
            <a:r>
              <a:rPr lang="en-US" sz="2400" dirty="0" err="1" smtClean="0"/>
              <a:t>dalje</a:t>
            </a:r>
            <a:r>
              <a:rPr lang="en-US" sz="2400" dirty="0" smtClean="0"/>
              <a:t> </a:t>
            </a:r>
            <a:r>
              <a:rPr lang="sr-Latn-RS" sz="2400" dirty="0" smtClean="0"/>
              <a:t>podržava</a:t>
            </a:r>
            <a:r>
              <a:rPr lang="en-US" sz="2400" dirty="0" smtClean="0"/>
              <a:t> </a:t>
            </a:r>
            <a:r>
              <a:rPr lang="en-US" sz="2400" dirty="0" err="1" smtClean="0"/>
              <a:t>stav</a:t>
            </a:r>
            <a:r>
              <a:rPr lang="en-US" sz="2400" dirty="0" smtClean="0"/>
              <a:t> </a:t>
            </a:r>
            <a:r>
              <a:rPr lang="en-US" sz="2400" dirty="0" err="1" smtClean="0"/>
              <a:t>dr</a:t>
            </a:r>
            <a:r>
              <a:rPr lang="en-US" sz="2400" dirty="0" smtClean="0"/>
              <a:t> </a:t>
            </a:r>
            <a:r>
              <a:rPr lang="en-US" sz="2400" dirty="0" err="1" smtClean="0"/>
              <a:t>Slavi</a:t>
            </a:r>
            <a:r>
              <a:rPr lang="sr-Latn-RS" sz="2400" dirty="0" smtClean="0"/>
              <a:t>š</a:t>
            </a:r>
            <a:r>
              <a:rPr lang="en-US" sz="2400" dirty="0" smtClean="0"/>
              <a:t>e </a:t>
            </a:r>
            <a:r>
              <a:rPr lang="en-US" sz="2400" dirty="0" err="1" smtClean="0"/>
              <a:t>Peri</a:t>
            </a:r>
            <a:r>
              <a:rPr lang="sr-Latn-RS" sz="2400" dirty="0" smtClean="0"/>
              <a:t>ć</a:t>
            </a:r>
            <a:r>
              <a:rPr lang="en-US" sz="2400" dirty="0" smtClean="0"/>
              <a:t>a.</a:t>
            </a:r>
            <a:endParaRPr lang="sr-Latn-RS" sz="2400" dirty="0" smtClean="0"/>
          </a:p>
          <a:p>
            <a:pPr>
              <a:lnSpc>
                <a:spcPct val="120000"/>
              </a:lnSpc>
            </a:pPr>
            <a:r>
              <a:rPr lang="en-US" sz="2400" dirty="0" smtClean="0"/>
              <a:t>U </a:t>
            </a:r>
            <a:r>
              <a:rPr lang="en-US" sz="2400" dirty="0" err="1" smtClean="0"/>
              <a:t>medjuvremenu</a:t>
            </a:r>
            <a:r>
              <a:rPr lang="en-US" sz="2400" dirty="0" smtClean="0"/>
              <a:t> </a:t>
            </a:r>
            <a:r>
              <a:rPr lang="en-US" sz="2400" dirty="0" err="1" smtClean="0"/>
              <a:t>smo</a:t>
            </a:r>
            <a:r>
              <a:rPr lang="en-US" sz="2400" dirty="0" smtClean="0"/>
              <a:t> se </a:t>
            </a:r>
            <a:r>
              <a:rPr lang="en-US" sz="2400" dirty="0" err="1" smtClean="0"/>
              <a:t>obratili</a:t>
            </a:r>
            <a:r>
              <a:rPr lang="en-US" sz="2400" dirty="0" smtClean="0"/>
              <a:t> </a:t>
            </a:r>
            <a:r>
              <a:rPr lang="sr-Latn-RS" sz="2400" dirty="0" smtClean="0"/>
              <a:t>i</a:t>
            </a:r>
            <a:r>
              <a:rPr lang="en-US" sz="2400" dirty="0" smtClean="0"/>
              <a:t> </a:t>
            </a:r>
            <a:r>
              <a:rPr lang="en-US" sz="2400" dirty="0" err="1" smtClean="0"/>
              <a:t>nema</a:t>
            </a:r>
            <a:r>
              <a:rPr lang="sr-Latn-RS" sz="2400" dirty="0" smtClean="0"/>
              <a:t>č</a:t>
            </a:r>
            <a:r>
              <a:rPr lang="en-US" sz="2400" dirty="0" err="1" smtClean="0"/>
              <a:t>kim</a:t>
            </a:r>
            <a:r>
              <a:rPr lang="en-US" sz="2400" dirty="0" smtClean="0"/>
              <a:t> </a:t>
            </a:r>
            <a:r>
              <a:rPr lang="en-US" sz="2400" dirty="0" err="1" smtClean="0"/>
              <a:t>univerzitetima</a:t>
            </a:r>
            <a:r>
              <a:rPr lang="en-US" sz="2400" dirty="0" smtClean="0"/>
              <a:t> </a:t>
            </a:r>
            <a:r>
              <a:rPr lang="sr-Latn-RS" sz="2400" dirty="0" smtClean="0"/>
              <a:t>u </a:t>
            </a:r>
            <a:r>
              <a:rPr lang="en-US" sz="2400" dirty="0" err="1" smtClean="0"/>
              <a:t>Hajdelberg</a:t>
            </a:r>
            <a:r>
              <a:rPr lang="sr-Latn-RS" sz="2400" dirty="0" smtClean="0"/>
              <a:t>u</a:t>
            </a:r>
            <a:r>
              <a:rPr lang="en-US" sz="2400" dirty="0" smtClean="0"/>
              <a:t> </a:t>
            </a:r>
            <a:r>
              <a:rPr lang="sr-Latn-RS" sz="2400" dirty="0" smtClean="0"/>
              <a:t>i </a:t>
            </a:r>
            <a:r>
              <a:rPr lang="en-US" sz="2400" dirty="0" err="1" smtClean="0"/>
              <a:t>Tibingen</a:t>
            </a:r>
            <a:r>
              <a:rPr lang="sr-Latn-RS" sz="2400" dirty="0" smtClean="0"/>
              <a:t>u</a:t>
            </a:r>
            <a:r>
              <a:rPr lang="en-US" sz="2400" dirty="0" smtClean="0"/>
              <a:t> </a:t>
            </a:r>
            <a:r>
              <a:rPr lang="en-US" sz="2400" dirty="0" err="1" smtClean="0"/>
              <a:t>sa</a:t>
            </a:r>
            <a:r>
              <a:rPr lang="en-US" sz="2400" dirty="0" smtClean="0"/>
              <a:t> </a:t>
            </a:r>
            <a:r>
              <a:rPr lang="en-US" sz="2400" dirty="0" err="1" smtClean="0"/>
              <a:t>glavnim</a:t>
            </a:r>
            <a:r>
              <a:rPr lang="en-US" sz="2400" dirty="0" smtClean="0"/>
              <a:t> </a:t>
            </a:r>
            <a:r>
              <a:rPr lang="en-US" sz="2400" dirty="0" err="1" smtClean="0"/>
              <a:t>pitanjima</a:t>
            </a:r>
            <a:r>
              <a:rPr lang="en-US" sz="2400" dirty="0" smtClean="0"/>
              <a:t> o </a:t>
            </a:r>
            <a:r>
              <a:rPr lang="en-US" sz="2400" dirty="0" err="1" smtClean="0"/>
              <a:t>nalazi</a:t>
            </a:r>
            <a:r>
              <a:rPr lang="sr-Latn-RS" sz="2400" dirty="0" smtClean="0"/>
              <a:t>š</a:t>
            </a:r>
            <a:r>
              <a:rPr lang="en-US" sz="2400" dirty="0" err="1" smtClean="0"/>
              <a:t>tu</a:t>
            </a:r>
            <a:r>
              <a:rPr lang="en-US" sz="2400" dirty="0" smtClean="0"/>
              <a:t>. Na </a:t>
            </a:r>
            <a:r>
              <a:rPr lang="en-US" sz="2400" dirty="0" err="1" smtClean="0"/>
              <a:t>na</a:t>
            </a:r>
            <a:r>
              <a:rPr lang="sr-Latn-RS" sz="2400" dirty="0" smtClean="0"/>
              <a:t>š</a:t>
            </a:r>
            <a:r>
              <a:rPr lang="en-US" sz="2400" dirty="0" smtClean="0"/>
              <a:t>a </a:t>
            </a:r>
            <a:r>
              <a:rPr lang="en-US" sz="2400" dirty="0" err="1" smtClean="0"/>
              <a:t>pitanja</a:t>
            </a:r>
            <a:r>
              <a:rPr lang="en-US" sz="2400" dirty="0" smtClean="0"/>
              <a:t> </a:t>
            </a:r>
            <a:r>
              <a:rPr lang="en-US" sz="2400" dirty="0" err="1" smtClean="0"/>
              <a:t>odgovorio</a:t>
            </a:r>
            <a:r>
              <a:rPr lang="en-US" sz="2400" dirty="0" smtClean="0"/>
              <a:t> je </a:t>
            </a:r>
            <a:r>
              <a:rPr lang="en-US" sz="2400" dirty="0" err="1" smtClean="0"/>
              <a:t>dr</a:t>
            </a:r>
            <a:r>
              <a:rPr lang="en-US" sz="2400" dirty="0" smtClean="0"/>
              <a:t> </a:t>
            </a:r>
            <a:r>
              <a:rPr lang="en-US" sz="2400" dirty="0" err="1" smtClean="0"/>
              <a:t>Raiko</a:t>
            </a:r>
            <a:r>
              <a:rPr lang="en-US" sz="2400" dirty="0" smtClean="0"/>
              <a:t> Kraus </a:t>
            </a:r>
            <a:r>
              <a:rPr lang="en-US" sz="2400" dirty="0" err="1" smtClean="0"/>
              <a:t>sa</a:t>
            </a:r>
            <a:r>
              <a:rPr lang="en-US" sz="2400" dirty="0" smtClean="0"/>
              <a:t> </a:t>
            </a:r>
            <a:r>
              <a:rPr lang="en-US" sz="2400" dirty="0" err="1" smtClean="0"/>
              <a:t>univerziteta</a:t>
            </a:r>
            <a:r>
              <a:rPr lang="en-US" sz="2400" dirty="0" smtClean="0"/>
              <a:t> </a:t>
            </a:r>
            <a:r>
              <a:rPr lang="sr-Latn-RS" sz="2400" dirty="0" smtClean="0"/>
              <a:t>u </a:t>
            </a:r>
            <a:r>
              <a:rPr lang="en-US" sz="2400" dirty="0" err="1" smtClean="0"/>
              <a:t>Tibingen</a:t>
            </a:r>
            <a:r>
              <a:rPr lang="sr-Latn-RS" sz="2400" dirty="0" smtClean="0"/>
              <a:t>u</a:t>
            </a:r>
            <a:r>
              <a:rPr lang="en-US" sz="2400" dirty="0" smtClean="0"/>
              <a:t> </a:t>
            </a:r>
            <a:r>
              <a:rPr lang="en-US" sz="2400" dirty="0" err="1" smtClean="0"/>
              <a:t>koji</a:t>
            </a:r>
            <a:r>
              <a:rPr lang="en-US" sz="2400" dirty="0" smtClean="0"/>
              <a:t> </a:t>
            </a:r>
            <a:r>
              <a:rPr lang="en-US" sz="2400" dirty="0" err="1" smtClean="0"/>
              <a:t>nam</a:t>
            </a:r>
            <a:r>
              <a:rPr lang="en-US" sz="2400" dirty="0" smtClean="0"/>
              <a:t> je </a:t>
            </a:r>
            <a:r>
              <a:rPr lang="en-US" sz="2400" dirty="0" err="1" smtClean="0"/>
              <a:t>objasnio</a:t>
            </a:r>
            <a:r>
              <a:rPr lang="en-US" sz="2400" dirty="0" smtClean="0"/>
              <a:t> </a:t>
            </a:r>
            <a:r>
              <a:rPr lang="en-US" sz="2400" dirty="0" err="1" smtClean="0"/>
              <a:t>nema</a:t>
            </a:r>
            <a:r>
              <a:rPr lang="sr-Latn-RS" sz="2400" dirty="0" smtClean="0"/>
              <a:t>č</a:t>
            </a:r>
            <a:r>
              <a:rPr lang="en-US" sz="2400" dirty="0" err="1" smtClean="0"/>
              <a:t>ku</a:t>
            </a:r>
            <a:r>
              <a:rPr lang="en-US" sz="2400" dirty="0" smtClean="0"/>
              <a:t> </a:t>
            </a:r>
            <a:r>
              <a:rPr lang="en-US" sz="2400" dirty="0" err="1" smtClean="0"/>
              <a:t>verziju</a:t>
            </a:r>
            <a:r>
              <a:rPr lang="en-US" sz="2400" dirty="0" smtClean="0"/>
              <a:t> </a:t>
            </a:r>
            <a:r>
              <a:rPr lang="en-US" sz="2400" dirty="0" err="1" smtClean="0"/>
              <a:t>pri</a:t>
            </a:r>
            <a:r>
              <a:rPr lang="sr-Latn-RS" sz="2400" dirty="0" smtClean="0"/>
              <a:t>č</a:t>
            </a:r>
            <a:r>
              <a:rPr lang="en-US" sz="2400" dirty="0" smtClean="0"/>
              <a:t>e. </a:t>
            </a:r>
            <a:r>
              <a:rPr lang="en-US" sz="2400" dirty="0" err="1" smtClean="0"/>
              <a:t>Naime</a:t>
            </a:r>
            <a:r>
              <a:rPr lang="en-US" sz="2400" dirty="0" smtClean="0"/>
              <a:t>, </a:t>
            </a:r>
            <a:r>
              <a:rPr lang="en-US" sz="2400" dirty="0" err="1" smtClean="0"/>
              <a:t>nakon</a:t>
            </a:r>
            <a:r>
              <a:rPr lang="en-US" sz="2400" dirty="0" smtClean="0"/>
              <a:t> </a:t>
            </a:r>
            <a:r>
              <a:rPr lang="en-US" sz="2400" dirty="0" err="1" smtClean="0"/>
              <a:t>niza</a:t>
            </a:r>
            <a:r>
              <a:rPr lang="en-US" sz="2400" dirty="0" smtClean="0"/>
              <a:t> </a:t>
            </a:r>
            <a:r>
              <a:rPr lang="en-US" sz="2400" dirty="0" err="1" smtClean="0"/>
              <a:t>istraziva</a:t>
            </a:r>
            <a:r>
              <a:rPr lang="sr-Latn-RS" sz="2400" dirty="0" smtClean="0"/>
              <a:t>č</a:t>
            </a:r>
            <a:r>
              <a:rPr lang="en-US" sz="2400" dirty="0" err="1" smtClean="0"/>
              <a:t>kih</a:t>
            </a:r>
            <a:r>
              <a:rPr lang="en-US" sz="2400" dirty="0" smtClean="0"/>
              <a:t> </a:t>
            </a:r>
            <a:r>
              <a:rPr lang="en-US" sz="2400" dirty="0" err="1" smtClean="0"/>
              <a:t>metoda</a:t>
            </a:r>
            <a:r>
              <a:rPr lang="en-US" sz="2400" dirty="0" smtClean="0"/>
              <a:t> </a:t>
            </a:r>
            <a:r>
              <a:rPr lang="en-US" sz="2400" dirty="0" err="1" smtClean="0"/>
              <a:t>kojima</a:t>
            </a:r>
            <a:r>
              <a:rPr lang="en-US" sz="2400" dirty="0" smtClean="0"/>
              <a:t> </a:t>
            </a:r>
            <a:r>
              <a:rPr lang="en-US" sz="2400" dirty="0" err="1" smtClean="0"/>
              <a:t>su</a:t>
            </a:r>
            <a:r>
              <a:rPr lang="en-US" sz="2400" dirty="0" smtClean="0"/>
              <a:t> </a:t>
            </a:r>
            <a:r>
              <a:rPr lang="en-US" sz="2400" dirty="0" err="1" smtClean="0"/>
              <a:t>nalazi</a:t>
            </a:r>
            <a:r>
              <a:rPr lang="en-US" sz="2400" dirty="0" smtClean="0"/>
              <a:t> </a:t>
            </a:r>
            <a:r>
              <a:rPr lang="en-US" sz="2400" dirty="0" err="1" smtClean="0"/>
              <a:t>podvrgnuti</a:t>
            </a:r>
            <a:r>
              <a:rPr lang="en-US" sz="2400" dirty="0" smtClean="0"/>
              <a:t> </a:t>
            </a:r>
            <a:r>
              <a:rPr lang="en-US" sz="2400" dirty="0" err="1" smtClean="0"/>
              <a:t>zaklju</a:t>
            </a:r>
            <a:r>
              <a:rPr lang="sr-Latn-RS" sz="2400" dirty="0" smtClean="0"/>
              <a:t>čeno je </a:t>
            </a:r>
            <a:r>
              <a:rPr lang="en-US" sz="2400" dirty="0" smtClean="0"/>
              <a:t> </a:t>
            </a:r>
            <a:r>
              <a:rPr lang="en-US" sz="2400" dirty="0" err="1" smtClean="0"/>
              <a:t>da</a:t>
            </a:r>
            <a:r>
              <a:rPr lang="en-US" sz="2400" dirty="0" smtClean="0"/>
              <a:t> se </a:t>
            </a:r>
            <a:r>
              <a:rPr lang="en-US" sz="2400" dirty="0" err="1" smtClean="0"/>
              <a:t>radi</a:t>
            </a:r>
            <a:r>
              <a:rPr lang="en-US" sz="2400" dirty="0" smtClean="0"/>
              <a:t> o </a:t>
            </a:r>
            <a:r>
              <a:rPr lang="en-US" sz="2400" dirty="0" err="1" smtClean="0"/>
              <a:t>pravom</a:t>
            </a:r>
            <a:r>
              <a:rPr lang="en-US" sz="2400" dirty="0" smtClean="0"/>
              <a:t> </a:t>
            </a:r>
            <a:r>
              <a:rPr lang="en-US" sz="2400" dirty="0" err="1" smtClean="0"/>
              <a:t>neolitskom</a:t>
            </a:r>
            <a:r>
              <a:rPr lang="en-US" sz="2400" dirty="0" smtClean="0"/>
              <a:t> </a:t>
            </a:r>
            <a:r>
              <a:rPr lang="en-US" sz="2400" dirty="0" err="1" smtClean="0"/>
              <a:t>nalazi</a:t>
            </a:r>
            <a:r>
              <a:rPr lang="sr-Latn-RS" sz="2400" dirty="0" smtClean="0"/>
              <a:t>š</a:t>
            </a:r>
            <a:r>
              <a:rPr lang="en-US" sz="2400" dirty="0" err="1" smtClean="0"/>
              <a:t>tu</a:t>
            </a:r>
            <a:r>
              <a:rPr lang="sr-Latn-RS" sz="2400" smtClean="0"/>
              <a:t>,</a:t>
            </a:r>
            <a:r>
              <a:rPr lang="en-US" sz="2400" smtClean="0"/>
              <a:t> </a:t>
            </a:r>
            <a:r>
              <a:rPr lang="en-US" sz="2400" dirty="0" err="1" smtClean="0"/>
              <a:t>ali</a:t>
            </a:r>
            <a:r>
              <a:rPr lang="en-US" sz="2400" dirty="0" smtClean="0"/>
              <a:t> </a:t>
            </a:r>
            <a:r>
              <a:rPr lang="en-US" sz="2400" dirty="0" err="1" smtClean="0"/>
              <a:t>da</a:t>
            </a:r>
            <a:r>
              <a:rPr lang="en-US" sz="2400" dirty="0" smtClean="0"/>
              <a:t> </a:t>
            </a:r>
            <a:r>
              <a:rPr lang="en-US" sz="2400" dirty="0" err="1" smtClean="0"/>
              <a:t>deo</a:t>
            </a:r>
            <a:r>
              <a:rPr lang="en-US" sz="2400" dirty="0" smtClean="0"/>
              <a:t> </a:t>
            </a:r>
            <a:r>
              <a:rPr lang="en-US" sz="2400" dirty="0" err="1" smtClean="0"/>
              <a:t>figurina</a:t>
            </a:r>
            <a:r>
              <a:rPr lang="en-US" sz="2400" dirty="0" smtClean="0"/>
              <a:t> </a:t>
            </a:r>
            <a:r>
              <a:rPr lang="en-US" sz="2400" dirty="0" err="1" smtClean="0"/>
              <a:t>nije</a:t>
            </a:r>
            <a:r>
              <a:rPr lang="en-US" sz="2400" dirty="0" smtClean="0"/>
              <a:t> </a:t>
            </a:r>
            <a:r>
              <a:rPr lang="en-US" sz="2400" dirty="0" err="1" smtClean="0"/>
              <a:t>autenti</a:t>
            </a:r>
            <a:r>
              <a:rPr lang="sr-Latn-RS" sz="2400" dirty="0" smtClean="0"/>
              <a:t>č</a:t>
            </a:r>
            <a:r>
              <a:rPr lang="en-US" sz="2400" dirty="0" smtClean="0"/>
              <a:t>an </a:t>
            </a:r>
            <a:r>
              <a:rPr lang="sr-Latn-RS" sz="2400" dirty="0" smtClean="0"/>
              <a:t>i da sadrži karakteristike moderne obrade. Dr Kraus nas je takodje obavestio da su Nemci napustili projekat 2014. godine. Informacija zašto su napustili projekat nam je uskraćena.</a:t>
            </a:r>
            <a:endParaRPr lang="en-US" sz="2400" dirty="0" smtClean="0"/>
          </a:p>
          <a:p>
            <a:endParaRPr lang="en-US" dirty="0" smtClean="0"/>
          </a:p>
          <a:p>
            <a:endParaRPr lang="en-US"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u="sng" dirty="0" err="1" smtClean="0"/>
              <a:t>Poseta</a:t>
            </a:r>
            <a:r>
              <a:rPr lang="en-US" i="1" u="sng" dirty="0" smtClean="0"/>
              <a:t> </a:t>
            </a:r>
            <a:r>
              <a:rPr lang="en-US" i="1" u="sng" dirty="0" err="1" smtClean="0"/>
              <a:t>selu</a:t>
            </a:r>
            <a:r>
              <a:rPr lang="en-US" i="1" u="sng" dirty="0" smtClean="0"/>
              <a:t> </a:t>
            </a:r>
            <a:r>
              <a:rPr lang="en-US" i="1" u="sng" dirty="0" err="1" smtClean="0"/>
              <a:t>Belica</a:t>
            </a:r>
            <a:endParaRPr lang="en-US" i="1" u="sng" dirty="0"/>
          </a:p>
        </p:txBody>
      </p:sp>
      <p:pic>
        <p:nvPicPr>
          <p:cNvPr id="4" name="Content Placeholder 3" descr="slika 4.jpg"/>
          <p:cNvPicPr>
            <a:picLocks noGrp="1" noChangeAspect="1"/>
          </p:cNvPicPr>
          <p:nvPr>
            <p:ph idx="1"/>
          </p:nvPr>
        </p:nvPicPr>
        <p:blipFill>
          <a:blip r:embed="rId2"/>
          <a:stretch>
            <a:fillRect/>
          </a:stretch>
        </p:blipFill>
        <p:spPr>
          <a:xfrm>
            <a:off x="670278" y="1935163"/>
            <a:ext cx="7803444" cy="4389437"/>
          </a:xfrm>
        </p:spPr>
      </p:pic>
      <p:pic>
        <p:nvPicPr>
          <p:cNvPr id="5" name="Picture 4" descr="slika 5.jpg"/>
          <p:cNvPicPr>
            <a:picLocks noChangeAspect="1"/>
          </p:cNvPicPr>
          <p:nvPr/>
        </p:nvPicPr>
        <p:blipFill>
          <a:blip r:embed="rId3"/>
          <a:stretch>
            <a:fillRect/>
          </a:stretch>
        </p:blipFill>
        <p:spPr>
          <a:xfrm>
            <a:off x="533400" y="1905000"/>
            <a:ext cx="8001000" cy="4500563"/>
          </a:xfrm>
          <a:prstGeom prst="rect">
            <a:avLst/>
          </a:prstGeom>
        </p:spPr>
      </p:pic>
      <p:pic>
        <p:nvPicPr>
          <p:cNvPr id="6" name="Picture 5" descr="slika 6.jpg"/>
          <p:cNvPicPr>
            <a:picLocks noChangeAspect="1"/>
          </p:cNvPicPr>
          <p:nvPr/>
        </p:nvPicPr>
        <p:blipFill>
          <a:blip r:embed="rId4"/>
          <a:stretch>
            <a:fillRect/>
          </a:stretch>
        </p:blipFill>
        <p:spPr>
          <a:xfrm>
            <a:off x="533400" y="1828800"/>
            <a:ext cx="8001000" cy="4632820"/>
          </a:xfrm>
          <a:prstGeom prst="rect">
            <a:avLst/>
          </a:prstGeom>
        </p:spPr>
      </p:pic>
      <p:pic>
        <p:nvPicPr>
          <p:cNvPr id="7" name="Picture 6" descr="slika9.jpg"/>
          <p:cNvPicPr>
            <a:picLocks noChangeAspect="1"/>
          </p:cNvPicPr>
          <p:nvPr/>
        </p:nvPicPr>
        <p:blipFill>
          <a:blip r:embed="rId5"/>
          <a:stretch>
            <a:fillRect/>
          </a:stretch>
        </p:blipFill>
        <p:spPr>
          <a:xfrm>
            <a:off x="381000" y="1828800"/>
            <a:ext cx="8305800" cy="4672013"/>
          </a:xfrm>
          <a:prstGeom prst="rect">
            <a:avLst/>
          </a:prstGeom>
        </p:spPr>
      </p:pic>
      <p:pic>
        <p:nvPicPr>
          <p:cNvPr id="8" name="Picture 7" descr="slika 10.jpg"/>
          <p:cNvPicPr>
            <a:picLocks noChangeAspect="1"/>
          </p:cNvPicPr>
          <p:nvPr/>
        </p:nvPicPr>
        <p:blipFill>
          <a:blip r:embed="rId6"/>
          <a:stretch>
            <a:fillRect/>
          </a:stretch>
        </p:blipFill>
        <p:spPr>
          <a:xfrm>
            <a:off x="381000" y="1828800"/>
            <a:ext cx="8305800" cy="46720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u="sng" dirty="0" err="1" smtClean="0"/>
              <a:t>Intervju</a:t>
            </a:r>
            <a:r>
              <a:rPr lang="en-US" i="1" u="sng" dirty="0" smtClean="0"/>
              <a:t> </a:t>
            </a:r>
            <a:r>
              <a:rPr lang="en-US" i="1" u="sng" dirty="0" err="1" smtClean="0"/>
              <a:t>sa</a:t>
            </a:r>
            <a:r>
              <a:rPr lang="en-US" i="1" u="sng" dirty="0" smtClean="0"/>
              <a:t> M. </a:t>
            </a:r>
            <a:r>
              <a:rPr lang="en-US" i="1" u="sng" dirty="0" err="1" smtClean="0"/>
              <a:t>Stoji</a:t>
            </a:r>
            <a:r>
              <a:rPr lang="sr-Latn-RS" i="1" u="sng" dirty="0" smtClean="0"/>
              <a:t>ćem</a:t>
            </a:r>
            <a:endParaRPr lang="en-US" i="1" u="sng" dirty="0"/>
          </a:p>
        </p:txBody>
      </p:sp>
      <p:pic>
        <p:nvPicPr>
          <p:cNvPr id="4" name="Content Placeholder 3" descr="slika 2.jpg"/>
          <p:cNvPicPr>
            <a:picLocks noGrp="1" noChangeAspect="1"/>
          </p:cNvPicPr>
          <p:nvPr>
            <p:ph idx="1"/>
          </p:nvPr>
        </p:nvPicPr>
        <p:blipFill>
          <a:blip r:embed="rId2"/>
          <a:stretch>
            <a:fillRect/>
          </a:stretch>
        </p:blipFill>
        <p:spPr>
          <a:xfrm>
            <a:off x="670278" y="1935163"/>
            <a:ext cx="7803444" cy="4389437"/>
          </a:xfrm>
        </p:spPr>
      </p:pic>
      <p:pic>
        <p:nvPicPr>
          <p:cNvPr id="5" name="Picture 4" descr="slika 3.jpg"/>
          <p:cNvPicPr>
            <a:picLocks noChangeAspect="1"/>
          </p:cNvPicPr>
          <p:nvPr/>
        </p:nvPicPr>
        <p:blipFill>
          <a:blip r:embed="rId3"/>
          <a:stretch>
            <a:fillRect/>
          </a:stretch>
        </p:blipFill>
        <p:spPr>
          <a:xfrm>
            <a:off x="643467" y="1905000"/>
            <a:ext cx="7857066" cy="4419600"/>
          </a:xfrm>
          <a:prstGeom prst="rect">
            <a:avLst/>
          </a:prstGeom>
        </p:spPr>
      </p:pic>
      <p:pic>
        <p:nvPicPr>
          <p:cNvPr id="6" name="Picture 5" descr="slika 7.jpg"/>
          <p:cNvPicPr>
            <a:picLocks noChangeAspect="1"/>
          </p:cNvPicPr>
          <p:nvPr/>
        </p:nvPicPr>
        <p:blipFill>
          <a:blip r:embed="rId4"/>
          <a:stretch>
            <a:fillRect/>
          </a:stretch>
        </p:blipFill>
        <p:spPr>
          <a:xfrm>
            <a:off x="381000" y="1828800"/>
            <a:ext cx="8229600" cy="46291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i="1" u="sng" dirty="0" smtClean="0"/>
              <a:t>Krausov odgovor</a:t>
            </a:r>
            <a:endParaRPr lang="en-US" i="1" u="sng" dirty="0"/>
          </a:p>
        </p:txBody>
      </p:sp>
      <p:pic>
        <p:nvPicPr>
          <p:cNvPr id="4" name="Content Placeholder 3" descr="1.jpg"/>
          <p:cNvPicPr>
            <a:picLocks noGrp="1" noChangeAspect="1"/>
          </p:cNvPicPr>
          <p:nvPr>
            <p:ph idx="1"/>
          </p:nvPr>
        </p:nvPicPr>
        <p:blipFill>
          <a:blip r:embed="rId2"/>
          <a:stretch>
            <a:fillRect/>
          </a:stretch>
        </p:blipFill>
        <p:spPr>
          <a:xfrm>
            <a:off x="304800" y="2057400"/>
            <a:ext cx="5260694" cy="3492393"/>
          </a:xfrm>
        </p:spPr>
      </p:pic>
      <p:pic>
        <p:nvPicPr>
          <p:cNvPr id="5" name="Picture 4" descr="2.jpg"/>
          <p:cNvPicPr>
            <a:picLocks noChangeAspect="1"/>
          </p:cNvPicPr>
          <p:nvPr/>
        </p:nvPicPr>
        <p:blipFill>
          <a:blip r:embed="rId3"/>
          <a:stretch>
            <a:fillRect/>
          </a:stretch>
        </p:blipFill>
        <p:spPr>
          <a:xfrm>
            <a:off x="3276600" y="3124200"/>
            <a:ext cx="5428578" cy="3380432"/>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pPr algn="ctr"/>
            <a:r>
              <a:rPr lang="sr-Latn-RS" sz="8000" dirty="0" smtClean="0">
                <a:solidFill>
                  <a:schemeClr val="tx2">
                    <a:lumMod val="65000"/>
                    <a:lumOff val="35000"/>
                  </a:schemeClr>
                </a:solidFill>
                <a:latin typeface="+mn-lt"/>
              </a:rPr>
              <a:t>Zaključak</a:t>
            </a:r>
            <a:endParaRPr lang="en-US" sz="8000" dirty="0">
              <a:solidFill>
                <a:schemeClr val="tx2">
                  <a:lumMod val="65000"/>
                  <a:lumOff val="35000"/>
                </a:schemeClr>
              </a:solidFill>
              <a:latin typeface="+mn-lt"/>
            </a:endParaRPr>
          </a:p>
        </p:txBody>
      </p:sp>
      <p:sp>
        <p:nvSpPr>
          <p:cNvPr id="5" name="Subtitle 4"/>
          <p:cNvSpPr>
            <a:spLocks noGrp="1"/>
          </p:cNvSpPr>
          <p:nvPr>
            <p:ph type="subTitle" idx="1"/>
          </p:nvPr>
        </p:nvSpPr>
        <p:spPr>
          <a:xfrm>
            <a:off x="533400" y="3228536"/>
            <a:ext cx="7854696" cy="1495864"/>
          </a:xfrm>
        </p:spPr>
        <p:txBody>
          <a:bodyPr>
            <a:normAutofit/>
          </a:bodyP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i="1" u="sng" dirty="0" smtClean="0"/>
              <a:t>Idealna vest:</a:t>
            </a:r>
            <a:endParaRPr lang="en-US" i="1" u="sng" dirty="0"/>
          </a:p>
        </p:txBody>
      </p:sp>
      <p:sp>
        <p:nvSpPr>
          <p:cNvPr id="3" name="Content Placeholder 2"/>
          <p:cNvSpPr>
            <a:spLocks noGrp="1"/>
          </p:cNvSpPr>
          <p:nvPr>
            <p:ph idx="1"/>
          </p:nvPr>
        </p:nvSpPr>
        <p:spPr/>
        <p:txBody>
          <a:bodyPr/>
          <a:lstStyle/>
          <a:p>
            <a:r>
              <a:rPr lang="sr-Latn-RS" dirty="0" smtClean="0"/>
              <a:t>Godine 1992. Života Milanović,meštanin sela Belica, idući kroz svoju baštu, našao je prve figurine i odneo ih u Zavičajni muzej. Iskopavanja su rađena u više navrata i smatralo se da su figurine autentične. Međutim,kasnije su sepojavile sumnje. Razgovarajući sa ljudima koji su radili na ovom projektu,došli smo do zaključka da je pitanje još uvek otvoreno i da i dalje postoje dve strane.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609600"/>
            <a:ext cx="8229600" cy="5715000"/>
          </a:xfrm>
        </p:spPr>
        <p:txBody>
          <a:bodyPr>
            <a:noAutofit/>
          </a:bodyPr>
          <a:lstStyle/>
          <a:p>
            <a:r>
              <a:rPr lang="sr-Latn-CS" sz="2200" dirty="0" smtClean="0"/>
              <a:t>Živimo u svetu sofisticiranih medija </a:t>
            </a:r>
            <a:r>
              <a:rPr lang="en-US" sz="2200" dirty="0" smtClean="0"/>
              <a:t>, </a:t>
            </a:r>
            <a:r>
              <a:rPr lang="sr-Latn-CS" sz="2200" dirty="0" smtClean="0"/>
              <a:t>a razvoj informaciono –  −komunikacionih tehnologija omogućava  da jedna vest velikom brzinom stigne i do najzabačenijih krajeva  sveta. Upravo zbog toga ogovornost is</a:t>
            </a:r>
            <a:r>
              <a:rPr lang="en-US" sz="2200" dirty="0" smtClean="0"/>
              <a:t>t</a:t>
            </a:r>
            <a:r>
              <a:rPr lang="sr-Latn-CS" sz="2200" dirty="0" smtClean="0"/>
              <a:t>inodavnog novinarstva treba da bude veća nego ikada. Na kraju, to i jeste njen društveni zadatak. „Novinarstvo mora da obezbedi forum za javnu kritiku i kompromis“ kažu Bil Kovač i Tom Rozenstlil u knjizi „Elementi novinarstva. „Time“, kažu dalje „postaju javni delatnici koji afirmišu javni dijalog i kulturu govora o važnim pitanjima, a disciplina proveravanja od suštinskog je značaja u novinarstvu.”  U to nas, na žalost, ne uverava ova priča. Da li su ovakvi zaključci po pitanju teme o lokaliteu na Belici,  rezultat namere da se podiđe javnom mnjenju, odnosno da se „servira“ prihvatljiva vest, ili je to samo rezultat površnosti,  nedovoljne studioznosti, nemarnosti, prepisivačkog šablona, potpuno je nevažno. Važno je da nisu zadovoljeni ostovni etički principi ove, više nego ikad moćne profesije.</a:t>
            </a:r>
            <a:endParaRPr lang="en-US" sz="2200" dirty="0" smtClean="0"/>
          </a:p>
          <a:p>
            <a:endParaRPr lang="en-US" sz="22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i="1" u="sng" dirty="0" smtClean="0"/>
              <a:t>Mentor i učesnici</a:t>
            </a:r>
            <a:endParaRPr lang="en-US" i="1" u="sng" dirty="0"/>
          </a:p>
        </p:txBody>
      </p:sp>
      <p:sp>
        <p:nvSpPr>
          <p:cNvPr id="3" name="Content Placeholder 2"/>
          <p:cNvSpPr>
            <a:spLocks noGrp="1"/>
          </p:cNvSpPr>
          <p:nvPr>
            <p:ph idx="1"/>
          </p:nvPr>
        </p:nvSpPr>
        <p:spPr/>
        <p:txBody>
          <a:bodyPr/>
          <a:lstStyle/>
          <a:p>
            <a:r>
              <a:rPr lang="sr-Latn-RS" dirty="0" smtClean="0"/>
              <a:t>Mentor: Ana Stanković</a:t>
            </a:r>
          </a:p>
          <a:p>
            <a:r>
              <a:rPr lang="sr-Latn-RS" dirty="0" smtClean="0"/>
              <a:t>Učesnici: Aleksandra Petković, Pavle Milovanović, Andrej Andrejević, Iva Gajić, Isidora Vulić, Milena Stanojević, Nikola Kostić, Bogdan Dinić  </a:t>
            </a:r>
          </a:p>
          <a:p>
            <a:pPr lvl="1"/>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i="1" u="sng" dirty="0" smtClean="0"/>
              <a:t>Zahvaljujemo se</a:t>
            </a:r>
            <a:endParaRPr lang="en-US" i="1" u="sng" dirty="0"/>
          </a:p>
        </p:txBody>
      </p:sp>
      <p:sp>
        <p:nvSpPr>
          <p:cNvPr id="3" name="Content Placeholder 2"/>
          <p:cNvSpPr>
            <a:spLocks noGrp="1"/>
          </p:cNvSpPr>
          <p:nvPr>
            <p:ph idx="1"/>
          </p:nvPr>
        </p:nvSpPr>
        <p:spPr/>
        <p:txBody>
          <a:bodyPr/>
          <a:lstStyle/>
          <a:p>
            <a:r>
              <a:rPr lang="sr-Latn-RS" dirty="0" smtClean="0"/>
              <a:t>Sari Djulbegović</a:t>
            </a:r>
          </a:p>
          <a:p>
            <a:r>
              <a:rPr lang="sr-Latn-RS" dirty="0" smtClean="0"/>
              <a:t>Filipu Djordjeviću</a:t>
            </a:r>
          </a:p>
          <a:p>
            <a:r>
              <a:rPr lang="sr-Latn-RS" dirty="0" smtClean="0"/>
              <a:t>Nemanji Mijalkoviću</a:t>
            </a:r>
          </a:p>
          <a:p>
            <a:r>
              <a:rPr lang="sr-Latn-RS" dirty="0" smtClean="0"/>
              <a:t>Marku Mladenoviću</a:t>
            </a:r>
          </a:p>
          <a:p>
            <a:r>
              <a:rPr lang="sr-Latn-RS" dirty="0" smtClean="0"/>
              <a:t>Nikoli Iliću</a:t>
            </a:r>
          </a:p>
          <a:p>
            <a:r>
              <a:rPr lang="sr-Latn-RS" dirty="0" smtClean="0"/>
              <a:t>Djordju Stojanoviću</a:t>
            </a:r>
          </a:p>
          <a:p>
            <a:r>
              <a:rPr lang="sr-Latn-RS" dirty="0" smtClean="0"/>
              <a:t>Ani Ž. Stanković</a:t>
            </a:r>
          </a:p>
          <a:p>
            <a:r>
              <a:rPr lang="sr-Latn-RS" dirty="0" smtClean="0"/>
              <a:t>Radmili </a:t>
            </a:r>
            <a:r>
              <a:rPr lang="sr-Latn-RS" dirty="0" smtClean="0"/>
              <a:t>Temeljković</a:t>
            </a:r>
            <a:endParaRPr lang="en-US" dirty="0" smtClean="0"/>
          </a:p>
          <a:p>
            <a:r>
              <a:rPr lang="sr-Latn-RS" dirty="0" smtClean="0"/>
              <a:t>Jeleni Pavlović</a:t>
            </a:r>
            <a:endParaRPr lang="sr-Latn-RS" dirty="0" smtClean="0"/>
          </a:p>
          <a:p>
            <a:endParaRPr lang="sr-Latn-RS"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u="sng" dirty="0" err="1" smtClean="0"/>
              <a:t>Uzorci</a:t>
            </a:r>
            <a:r>
              <a:rPr lang="en-US" i="1" u="sng" dirty="0" smtClean="0"/>
              <a:t> </a:t>
            </a:r>
            <a:r>
              <a:rPr lang="en-US" i="1" u="sng" dirty="0" err="1" smtClean="0"/>
              <a:t>za</a:t>
            </a:r>
            <a:r>
              <a:rPr lang="en-US" i="1" u="sng" dirty="0" smtClean="0"/>
              <a:t> </a:t>
            </a:r>
            <a:r>
              <a:rPr lang="en-US" i="1" u="sng" dirty="0" err="1" smtClean="0"/>
              <a:t>istra</a:t>
            </a:r>
            <a:r>
              <a:rPr lang="sr-Latn-RS" i="1" u="sng" dirty="0" smtClean="0"/>
              <a:t>živanje</a:t>
            </a:r>
            <a:endParaRPr lang="en-US" i="1" u="sng" dirty="0"/>
          </a:p>
        </p:txBody>
      </p:sp>
      <p:sp>
        <p:nvSpPr>
          <p:cNvPr id="3" name="Content Placeholder 2"/>
          <p:cNvSpPr>
            <a:spLocks noGrp="1"/>
          </p:cNvSpPr>
          <p:nvPr>
            <p:ph idx="1"/>
          </p:nvPr>
        </p:nvSpPr>
        <p:spPr/>
        <p:txBody>
          <a:bodyPr/>
          <a:lstStyle/>
          <a:p>
            <a:r>
              <a:rPr lang="sr-Latn-RS" dirty="0" smtClean="0"/>
              <a:t>Internet stranice dnevne štampe:</a:t>
            </a:r>
            <a:r>
              <a:rPr lang="sr-Latn-RS" i="1" dirty="0" smtClean="0"/>
              <a:t> Blic, Alo, Večernje novosti</a:t>
            </a:r>
          </a:p>
          <a:p>
            <a:r>
              <a:rPr lang="sr-Latn-RS" dirty="0" smtClean="0"/>
              <a:t>Internet stranice nedeljne štampe: </a:t>
            </a:r>
            <a:r>
              <a:rPr lang="sr-Latn-RS" i="1" dirty="0" smtClean="0"/>
              <a:t>Novi put</a:t>
            </a:r>
            <a:endParaRPr lang="sr-Latn-RS" dirty="0" smtClean="0"/>
          </a:p>
          <a:p>
            <a:r>
              <a:rPr lang="sr-Latn-RS" dirty="0" smtClean="0"/>
              <a:t>Internet portali: </a:t>
            </a:r>
            <a:r>
              <a:rPr lang="sr-Latn-RS" i="1" dirty="0" smtClean="0"/>
              <a:t> Telegraf, ArchaeoVeritas, Vaseljenska TV, Srbija danas</a:t>
            </a:r>
          </a:p>
          <a:p>
            <a:r>
              <a:rPr lang="sr-Latn-RS" dirty="0" smtClean="0"/>
              <a:t>Štampa: </a:t>
            </a:r>
            <a:r>
              <a:rPr lang="sr-Latn-RS" i="1" dirty="0" smtClean="0"/>
              <a:t>Starinar (naučni časopis Arheološkog instituta)</a:t>
            </a:r>
          </a:p>
          <a:p>
            <a:r>
              <a:rPr lang="sr-Latn-RS" dirty="0" smtClean="0"/>
              <a:t>Internet televizija: </a:t>
            </a:r>
            <a:r>
              <a:rPr lang="sr-Latn-RS" i="1" dirty="0" smtClean="0"/>
              <a:t>Art televizija</a:t>
            </a:r>
          </a:p>
          <a:p>
            <a:r>
              <a:rPr lang="sr-Latn-RS" dirty="0" smtClean="0"/>
              <a:t>Radio: </a:t>
            </a:r>
            <a:r>
              <a:rPr lang="sr-Latn-RS" i="1" dirty="0" smtClean="0"/>
              <a:t>Me</a:t>
            </a:r>
            <a:r>
              <a:rPr lang="en-US" i="1" dirty="0" err="1" smtClean="0"/>
              <a:t>dj</a:t>
            </a:r>
            <a:r>
              <a:rPr lang="sr-Latn-RS" i="1" dirty="0" smtClean="0"/>
              <a:t>unarodni radio Srbija</a:t>
            </a:r>
            <a:endParaRPr lang="sr-Latn-R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u="sng" dirty="0" err="1" smtClean="0"/>
              <a:t>Blic</a:t>
            </a:r>
            <a:endParaRPr lang="en-US" i="1" u="sng" dirty="0"/>
          </a:p>
        </p:txBody>
      </p:sp>
      <p:sp>
        <p:nvSpPr>
          <p:cNvPr id="3" name="Content Placeholder 2"/>
          <p:cNvSpPr>
            <a:spLocks noGrp="1"/>
          </p:cNvSpPr>
          <p:nvPr>
            <p:ph sz="half" idx="1"/>
          </p:nvPr>
        </p:nvSpPr>
        <p:spPr>
          <a:xfrm>
            <a:off x="457200" y="1920084"/>
            <a:ext cx="4038600" cy="4709315"/>
          </a:xfrm>
        </p:spPr>
        <p:txBody>
          <a:bodyPr>
            <a:normAutofit fontScale="47500" lnSpcReduction="20000"/>
          </a:bodyPr>
          <a:lstStyle/>
          <a:p>
            <a:pPr lvl="1"/>
            <a:r>
              <a:rPr lang="en-US" sz="4000" dirty="0" err="1" smtClean="0"/>
              <a:t>Rubrika</a:t>
            </a:r>
            <a:r>
              <a:rPr lang="en-US" sz="4000" dirty="0" smtClean="0"/>
              <a:t> </a:t>
            </a:r>
            <a:r>
              <a:rPr lang="sr-Latn-RS" sz="4000" dirty="0" smtClean="0"/>
              <a:t>i</a:t>
            </a:r>
            <a:r>
              <a:rPr lang="en-US" sz="4000" dirty="0" smtClean="0"/>
              <a:t> </a:t>
            </a:r>
            <a:r>
              <a:rPr lang="sr-Latn-RS" sz="4000" dirty="0" err="1" smtClean="0"/>
              <a:t>ž</a:t>
            </a:r>
            <a:r>
              <a:rPr lang="en-US" sz="4000" dirty="0" err="1" smtClean="0"/>
              <a:t>anr</a:t>
            </a:r>
            <a:r>
              <a:rPr lang="en-US" sz="4000" dirty="0" smtClean="0"/>
              <a:t>: </a:t>
            </a:r>
            <a:r>
              <a:rPr lang="en-US" sz="4000" i="1" dirty="0" err="1" smtClean="0"/>
              <a:t>kultura,intervju</a:t>
            </a:r>
            <a:endParaRPr lang="en-US" sz="4000" dirty="0"/>
          </a:p>
          <a:p>
            <a:pPr lvl="1"/>
            <a:r>
              <a:rPr lang="en-US" sz="4000" dirty="0" err="1"/>
              <a:t>Intervjuisana</a:t>
            </a:r>
            <a:r>
              <a:rPr lang="en-US" sz="4000" dirty="0"/>
              <a:t> </a:t>
            </a:r>
            <a:r>
              <a:rPr lang="en-US" sz="4000" dirty="0" err="1"/>
              <a:t>osoba</a:t>
            </a:r>
            <a:r>
              <a:rPr lang="en-US" sz="4000" dirty="0"/>
              <a:t>: </a:t>
            </a:r>
            <a:r>
              <a:rPr lang="en-US" sz="4000" i="1" dirty="0" err="1"/>
              <a:t>Nenad</a:t>
            </a:r>
            <a:r>
              <a:rPr lang="en-US" sz="4000" i="1" dirty="0"/>
              <a:t> </a:t>
            </a:r>
            <a:r>
              <a:rPr lang="en-US" sz="4000" i="1" dirty="0" err="1" smtClean="0"/>
              <a:t>Tasi</a:t>
            </a:r>
            <a:r>
              <a:rPr lang="sr-Latn-RS" sz="4000" i="1" dirty="0" smtClean="0"/>
              <a:t>ć</a:t>
            </a:r>
            <a:endParaRPr lang="en-US" sz="4000" dirty="0"/>
          </a:p>
          <a:p>
            <a:pPr lvl="1"/>
            <a:r>
              <a:rPr lang="en-US" sz="4000" dirty="0" err="1"/>
              <a:t>Naslov</a:t>
            </a:r>
            <a:r>
              <a:rPr lang="en-US" sz="4000" dirty="0"/>
              <a:t>: </a:t>
            </a:r>
            <a:r>
              <a:rPr lang="sr-Latn-RS" sz="4000" dirty="0" smtClean="0"/>
              <a:t>“</a:t>
            </a:r>
            <a:r>
              <a:rPr lang="en-US" sz="4000" i="1" dirty="0" err="1" smtClean="0"/>
              <a:t>Jagodinska</a:t>
            </a:r>
            <a:r>
              <a:rPr lang="en-US" sz="4000" i="1" dirty="0" smtClean="0"/>
              <a:t> </a:t>
            </a:r>
            <a:r>
              <a:rPr lang="en-US" sz="4000" i="1" dirty="0" err="1"/>
              <a:t>Venera</a:t>
            </a:r>
            <a:r>
              <a:rPr lang="en-US" sz="4000" i="1" dirty="0"/>
              <a:t> </a:t>
            </a:r>
            <a:r>
              <a:rPr lang="en-US" sz="4000" i="1" dirty="0" err="1"/>
              <a:t>izbegla</a:t>
            </a:r>
            <a:r>
              <a:rPr lang="en-US" sz="4000" i="1" dirty="0"/>
              <a:t> </a:t>
            </a:r>
            <a:r>
              <a:rPr lang="en-US" sz="4000" i="1" dirty="0" err="1" smtClean="0"/>
              <a:t>traktor</a:t>
            </a:r>
            <a:r>
              <a:rPr lang="sr-Latn-RS" sz="4000" i="1" dirty="0" smtClean="0"/>
              <a:t>”</a:t>
            </a:r>
            <a:endParaRPr lang="en-US" sz="4000" dirty="0"/>
          </a:p>
          <a:p>
            <a:pPr lvl="1"/>
            <a:r>
              <a:rPr lang="en-US" sz="4000" dirty="0" err="1" smtClean="0"/>
              <a:t>Tekst</a:t>
            </a:r>
            <a:r>
              <a:rPr lang="en-US" sz="4000" dirty="0" smtClean="0"/>
              <a:t>: </a:t>
            </a:r>
            <a:r>
              <a:rPr lang="en-US" sz="4000" i="1" dirty="0" smtClean="0"/>
              <a:t> </a:t>
            </a:r>
            <a:r>
              <a:rPr lang="en-US" sz="4000" i="1" dirty="0" err="1" smtClean="0"/>
              <a:t>veliki</a:t>
            </a:r>
            <a:r>
              <a:rPr lang="sr-Latn-RS" sz="4000" i="1" dirty="0" smtClean="0"/>
              <a:t>,</a:t>
            </a:r>
            <a:r>
              <a:rPr lang="en-US" sz="4000" i="1" dirty="0" smtClean="0"/>
              <a:t> </a:t>
            </a:r>
            <a:r>
              <a:rPr lang="en-US" sz="4000" i="1" dirty="0" err="1" smtClean="0"/>
              <a:t>na</a:t>
            </a:r>
            <a:r>
              <a:rPr lang="en-US" sz="4000" i="1" dirty="0" smtClean="0"/>
              <a:t> </a:t>
            </a:r>
            <a:r>
              <a:rPr lang="en-US" sz="4000" i="1" dirty="0" err="1" smtClean="0"/>
              <a:t>srpskom</a:t>
            </a:r>
            <a:endParaRPr lang="en-US" sz="4000" dirty="0"/>
          </a:p>
          <a:p>
            <a:pPr lvl="1"/>
            <a:r>
              <a:rPr lang="en-US" sz="4000" dirty="0" err="1" smtClean="0"/>
              <a:t>Vizuelna</a:t>
            </a:r>
            <a:r>
              <a:rPr lang="en-US" sz="4000" dirty="0" smtClean="0"/>
              <a:t> </a:t>
            </a:r>
            <a:r>
              <a:rPr lang="en-US" sz="4000" dirty="0" err="1" smtClean="0"/>
              <a:t>oprema</a:t>
            </a:r>
            <a:r>
              <a:rPr lang="en-US" sz="4000" dirty="0" smtClean="0"/>
              <a:t>:</a:t>
            </a:r>
            <a:r>
              <a:rPr lang="sr-Latn-RS" sz="4000" dirty="0" smtClean="0"/>
              <a:t> </a:t>
            </a:r>
            <a:r>
              <a:rPr lang="sr-Latn-RS" sz="4000" i="1" dirty="0" smtClean="0"/>
              <a:t>nema je</a:t>
            </a:r>
            <a:endParaRPr lang="en-US" sz="4000" i="1" dirty="0"/>
          </a:p>
          <a:p>
            <a:pPr lvl="1"/>
            <a:r>
              <a:rPr lang="en-US" sz="4000" dirty="0" err="1"/>
              <a:t>Vrednosni</a:t>
            </a:r>
            <a:r>
              <a:rPr lang="en-US" sz="4000" dirty="0"/>
              <a:t> </a:t>
            </a:r>
            <a:r>
              <a:rPr lang="en-US" sz="4000" dirty="0" err="1"/>
              <a:t>sud</a:t>
            </a:r>
            <a:r>
              <a:rPr lang="en-US" sz="4000" dirty="0"/>
              <a:t>: </a:t>
            </a:r>
            <a:r>
              <a:rPr lang="en-US" sz="4000" i="1" dirty="0" err="1" smtClean="0"/>
              <a:t>po</a:t>
            </a:r>
            <a:r>
              <a:rPr lang="sr-Latn-RS" sz="4000" i="1" dirty="0" smtClean="0"/>
              <a:t>š</a:t>
            </a:r>
            <a:r>
              <a:rPr lang="en-US" sz="4000" i="1" dirty="0" smtClean="0"/>
              <a:t>to je </a:t>
            </a:r>
            <a:r>
              <a:rPr lang="en-US" sz="4000" i="1" dirty="0" err="1"/>
              <a:t>ovo</a:t>
            </a:r>
            <a:r>
              <a:rPr lang="en-US" sz="4000" i="1" dirty="0"/>
              <a:t> </a:t>
            </a:r>
            <a:r>
              <a:rPr lang="en-US" sz="4000" i="1" dirty="0" err="1"/>
              <a:t>intervju</a:t>
            </a:r>
            <a:r>
              <a:rPr lang="en-US" sz="4000" i="1" dirty="0"/>
              <a:t> </a:t>
            </a:r>
            <a:r>
              <a:rPr lang="en-US" sz="4000" i="1" dirty="0" err="1"/>
              <a:t>sa</a:t>
            </a:r>
            <a:r>
              <a:rPr lang="en-US" sz="4000" i="1" dirty="0"/>
              <a:t> </a:t>
            </a:r>
            <a:r>
              <a:rPr lang="en-US" sz="4000" i="1" dirty="0" err="1"/>
              <a:t>docentom</a:t>
            </a:r>
            <a:r>
              <a:rPr lang="en-US" sz="4000" i="1" dirty="0"/>
              <a:t> </a:t>
            </a:r>
            <a:r>
              <a:rPr lang="en-US" sz="4000" i="1" dirty="0" err="1"/>
              <a:t>Filizofskog</a:t>
            </a:r>
            <a:r>
              <a:rPr lang="en-US" sz="4000" i="1" dirty="0"/>
              <a:t> </a:t>
            </a:r>
            <a:r>
              <a:rPr lang="en-US" sz="4000" i="1" dirty="0" err="1"/>
              <a:t>fakulteta</a:t>
            </a:r>
            <a:r>
              <a:rPr lang="en-US" sz="4000" i="1" dirty="0" smtClean="0"/>
              <a:t>, </a:t>
            </a:r>
            <a:r>
              <a:rPr lang="en-US" sz="4000" i="1" dirty="0" err="1" smtClean="0"/>
              <a:t>lokalitet</a:t>
            </a:r>
            <a:r>
              <a:rPr lang="en-US" sz="4000" i="1" dirty="0" smtClean="0"/>
              <a:t> </a:t>
            </a:r>
            <a:r>
              <a:rPr lang="en-US" sz="4000" i="1" dirty="0" err="1"/>
              <a:t>Belica</a:t>
            </a:r>
            <a:r>
              <a:rPr lang="en-US" sz="4000" i="1" dirty="0"/>
              <a:t> je </a:t>
            </a:r>
            <a:r>
              <a:rPr lang="en-US" sz="4000" i="1" dirty="0" err="1"/>
              <a:t>jedna</a:t>
            </a:r>
            <a:r>
              <a:rPr lang="en-US" sz="4000" i="1" dirty="0"/>
              <a:t> </a:t>
            </a:r>
            <a:r>
              <a:rPr lang="en-US" sz="4000" i="1" dirty="0" err="1"/>
              <a:t>od</a:t>
            </a:r>
            <a:r>
              <a:rPr lang="en-US" sz="4000" i="1" dirty="0"/>
              <a:t> </a:t>
            </a:r>
            <a:r>
              <a:rPr lang="en-US" sz="4000" i="1" dirty="0" err="1"/>
              <a:t>tema</a:t>
            </a:r>
            <a:r>
              <a:rPr lang="en-US" sz="4000" i="1" dirty="0"/>
              <a:t>, </a:t>
            </a:r>
            <a:r>
              <a:rPr lang="en-US" sz="4000" i="1" dirty="0" err="1"/>
              <a:t>izneseni</a:t>
            </a:r>
            <a:r>
              <a:rPr lang="en-US" sz="4000" i="1" dirty="0"/>
              <a:t> </a:t>
            </a:r>
            <a:r>
              <a:rPr lang="en-US" sz="4000" i="1" dirty="0" err="1"/>
              <a:t>su</a:t>
            </a:r>
            <a:r>
              <a:rPr lang="en-US" sz="4000" i="1" dirty="0"/>
              <a:t> </a:t>
            </a:r>
            <a:r>
              <a:rPr lang="en-US" sz="4000" i="1" dirty="0" err="1"/>
              <a:t>osnovni</a:t>
            </a:r>
            <a:r>
              <a:rPr lang="en-US" sz="4000" i="1" dirty="0"/>
              <a:t> </a:t>
            </a:r>
            <a:r>
              <a:rPr lang="en-US" sz="4000" i="1" dirty="0" err="1"/>
              <a:t>detalji</a:t>
            </a:r>
            <a:r>
              <a:rPr lang="en-US" sz="4000" i="1" dirty="0"/>
              <a:t>, </a:t>
            </a:r>
            <a:r>
              <a:rPr lang="en-US" sz="4000" i="1" dirty="0" err="1"/>
              <a:t>potencijalana</a:t>
            </a:r>
            <a:r>
              <a:rPr lang="en-US" sz="4000" i="1" dirty="0"/>
              <a:t> </a:t>
            </a:r>
            <a:r>
              <a:rPr lang="en-US" sz="4000" i="1" dirty="0" err="1"/>
              <a:t>prevara</a:t>
            </a:r>
            <a:r>
              <a:rPr lang="en-US" sz="4000" i="1" dirty="0"/>
              <a:t> </a:t>
            </a:r>
            <a:r>
              <a:rPr lang="en-US" sz="4000" i="1" dirty="0" err="1"/>
              <a:t>nije</a:t>
            </a:r>
            <a:r>
              <a:rPr lang="en-US" sz="4000" i="1" dirty="0"/>
              <a:t> </a:t>
            </a:r>
            <a:r>
              <a:rPr lang="en-US" sz="4000" i="1" dirty="0" err="1"/>
              <a:t>pomenuta</a:t>
            </a:r>
            <a:endParaRPr lang="en-US" sz="4000" dirty="0"/>
          </a:p>
          <a:p>
            <a:pPr lvl="1"/>
            <a:r>
              <a:rPr lang="en-US" sz="4000" dirty="0" smtClean="0"/>
              <a:t>Datum </a:t>
            </a:r>
            <a:r>
              <a:rPr lang="sr-Latn-RS" sz="4000" dirty="0" smtClean="0"/>
              <a:t>i</a:t>
            </a:r>
            <a:r>
              <a:rPr lang="en-US" sz="4000" dirty="0" smtClean="0"/>
              <a:t> </a:t>
            </a:r>
            <a:r>
              <a:rPr lang="en-US" sz="4000" dirty="0" err="1" smtClean="0"/>
              <a:t>autor</a:t>
            </a:r>
            <a:r>
              <a:rPr lang="en-US" sz="4000" dirty="0" smtClean="0"/>
              <a:t>: </a:t>
            </a:r>
            <a:r>
              <a:rPr lang="en-US" sz="4000" i="1" dirty="0" smtClean="0"/>
              <a:t>14.</a:t>
            </a:r>
            <a:r>
              <a:rPr lang="sr-Latn-RS" sz="4000" i="1" dirty="0" smtClean="0"/>
              <a:t> februar </a:t>
            </a:r>
            <a:r>
              <a:rPr lang="en-US" sz="4000" i="1" dirty="0" smtClean="0"/>
              <a:t>2002.,Milorad </a:t>
            </a:r>
            <a:r>
              <a:rPr lang="en-US" sz="4000" i="1" dirty="0" err="1" smtClean="0"/>
              <a:t>Pavlovi</a:t>
            </a:r>
            <a:r>
              <a:rPr lang="sr-Latn-RS" sz="4000" i="1" dirty="0" smtClean="0"/>
              <a:t>ć</a:t>
            </a:r>
            <a:r>
              <a:rPr lang="en-US" sz="4000" dirty="0"/>
              <a:t/>
            </a:r>
            <a:br>
              <a:rPr lang="en-US" sz="4000" dirty="0"/>
            </a:br>
            <a:endParaRPr lang="en-US" sz="4000" dirty="0"/>
          </a:p>
          <a:p>
            <a:endParaRPr lang="en-US" dirty="0"/>
          </a:p>
        </p:txBody>
      </p:sp>
      <p:pic>
        <p:nvPicPr>
          <p:cNvPr id="1026" name="Picture 2"/>
          <p:cNvPicPr>
            <a:picLocks noGrp="1" noChangeAspect="1" noChangeArrowheads="1"/>
          </p:cNvPicPr>
          <p:nvPr>
            <p:ph sz="half" idx="2"/>
          </p:nvPr>
        </p:nvPicPr>
        <p:blipFill>
          <a:blip r:embed="rId2"/>
          <a:srcRect/>
          <a:stretch>
            <a:fillRect/>
          </a:stretch>
        </p:blipFill>
        <p:spPr bwMode="auto">
          <a:xfrm>
            <a:off x="5334000" y="1219200"/>
            <a:ext cx="2861889" cy="488128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i="1" u="sng" dirty="0" smtClean="0"/>
              <a:t>Alo</a:t>
            </a:r>
            <a:endParaRPr lang="en-US" i="1" u="sng" dirty="0"/>
          </a:p>
        </p:txBody>
      </p:sp>
      <p:sp>
        <p:nvSpPr>
          <p:cNvPr id="3" name="Content Placeholder 2"/>
          <p:cNvSpPr>
            <a:spLocks noGrp="1"/>
          </p:cNvSpPr>
          <p:nvPr>
            <p:ph sz="half" idx="1"/>
          </p:nvPr>
        </p:nvSpPr>
        <p:spPr/>
        <p:txBody>
          <a:bodyPr>
            <a:normAutofit fontScale="77500" lnSpcReduction="20000"/>
          </a:bodyPr>
          <a:lstStyle/>
          <a:p>
            <a:r>
              <a:rPr lang="sr-Latn-RS" dirty="0" smtClean="0"/>
              <a:t>Naslov : </a:t>
            </a:r>
            <a:r>
              <a:rPr lang="sr-Latn-RS" i="1" dirty="0" smtClean="0"/>
              <a:t>“Pronađena jagodinska Venera”</a:t>
            </a:r>
          </a:p>
          <a:p>
            <a:r>
              <a:rPr lang="en-US" dirty="0" smtClean="0"/>
              <a:t>Ž</a:t>
            </a:r>
            <a:r>
              <a:rPr lang="sr-Latn-RS" dirty="0" smtClean="0"/>
              <a:t>anr i rubrika: </a:t>
            </a:r>
            <a:r>
              <a:rPr lang="sr-Latn-RS" i="1" dirty="0" smtClean="0"/>
              <a:t>Vest; Vesti / Svet</a:t>
            </a:r>
          </a:p>
          <a:p>
            <a:r>
              <a:rPr lang="en-US" dirty="0" smtClean="0"/>
              <a:t>T</a:t>
            </a:r>
            <a:r>
              <a:rPr lang="sr-Latn-RS" dirty="0" smtClean="0"/>
              <a:t>ekst : </a:t>
            </a:r>
            <a:r>
              <a:rPr lang="sr-Latn-RS" i="1" dirty="0" smtClean="0"/>
              <a:t>srednje veličine, na srpskom jeziku ; tekst o tome kako su a</a:t>
            </a:r>
            <a:r>
              <a:rPr lang="en-US" i="1" dirty="0" err="1" smtClean="0"/>
              <a:t>rheolozi</a:t>
            </a:r>
            <a:r>
              <a:rPr lang="en-US" i="1" dirty="0" smtClean="0"/>
              <a:t> </a:t>
            </a:r>
            <a:r>
              <a:rPr lang="en-US" i="1" dirty="0" err="1" smtClean="0"/>
              <a:t>iskopali</a:t>
            </a:r>
            <a:r>
              <a:rPr lang="en-US" i="1" dirty="0" smtClean="0"/>
              <a:t> </a:t>
            </a:r>
            <a:r>
              <a:rPr lang="en-US" i="1" dirty="0" err="1" smtClean="0"/>
              <a:t>ogromnu</a:t>
            </a:r>
            <a:r>
              <a:rPr lang="en-US" i="1" dirty="0" smtClean="0"/>
              <a:t> </a:t>
            </a:r>
            <a:r>
              <a:rPr lang="en-US" i="1" dirty="0" err="1" smtClean="0"/>
              <a:t>zalihu</a:t>
            </a:r>
            <a:r>
              <a:rPr lang="en-US" i="1" dirty="0" smtClean="0"/>
              <a:t> </a:t>
            </a:r>
            <a:r>
              <a:rPr lang="en-US" i="1" dirty="0" err="1" smtClean="0"/>
              <a:t>artefakata</a:t>
            </a:r>
            <a:r>
              <a:rPr lang="en-US" i="1" dirty="0" smtClean="0"/>
              <a:t>, u </a:t>
            </a:r>
            <a:r>
              <a:rPr lang="en-US" i="1" dirty="0" err="1" smtClean="0"/>
              <a:t>neolitskom</a:t>
            </a:r>
            <a:r>
              <a:rPr lang="en-US" i="1" dirty="0" smtClean="0"/>
              <a:t> </a:t>
            </a:r>
            <a:r>
              <a:rPr lang="en-US" i="1" dirty="0" err="1" smtClean="0"/>
              <a:t>naselju</a:t>
            </a:r>
            <a:r>
              <a:rPr lang="en-US" i="1" dirty="0" smtClean="0"/>
              <a:t> u </a:t>
            </a:r>
            <a:r>
              <a:rPr lang="en-US" i="1" dirty="0" err="1" smtClean="0"/>
              <a:t>dolini</a:t>
            </a:r>
            <a:r>
              <a:rPr lang="en-US" i="1" dirty="0" smtClean="0"/>
              <a:t> </a:t>
            </a:r>
            <a:r>
              <a:rPr lang="en-US" i="1" dirty="0" err="1" smtClean="0"/>
              <a:t>reke</a:t>
            </a:r>
            <a:r>
              <a:rPr lang="en-US" i="1" dirty="0" smtClean="0"/>
              <a:t> </a:t>
            </a:r>
            <a:r>
              <a:rPr lang="en-US" i="1" dirty="0" err="1" smtClean="0"/>
              <a:t>Belice</a:t>
            </a:r>
            <a:r>
              <a:rPr lang="en-US" i="1" dirty="0" smtClean="0"/>
              <a:t>, </a:t>
            </a:r>
            <a:r>
              <a:rPr lang="en-US" i="1" dirty="0" err="1" smtClean="0"/>
              <a:t>nedaleko</a:t>
            </a:r>
            <a:r>
              <a:rPr lang="en-US" i="1" dirty="0" smtClean="0"/>
              <a:t> </a:t>
            </a:r>
            <a:r>
              <a:rPr lang="en-US" i="1" dirty="0" err="1" smtClean="0"/>
              <a:t>od</a:t>
            </a:r>
            <a:r>
              <a:rPr lang="en-US" i="1" dirty="0" smtClean="0"/>
              <a:t> </a:t>
            </a:r>
            <a:r>
              <a:rPr lang="en-US" i="1" dirty="0" err="1" smtClean="0"/>
              <a:t>Jagodine</a:t>
            </a:r>
            <a:r>
              <a:rPr lang="en-US" i="1" dirty="0" smtClean="0"/>
              <a:t>.</a:t>
            </a:r>
            <a:endParaRPr lang="sr-Latn-RS" i="1" dirty="0" smtClean="0"/>
          </a:p>
          <a:p>
            <a:r>
              <a:rPr lang="sr-Latn-RS" dirty="0" smtClean="0"/>
              <a:t>Vizuelna oprema </a:t>
            </a:r>
            <a:r>
              <a:rPr lang="sr-Latn-RS" i="1" dirty="0" smtClean="0"/>
              <a:t>: 2 </a:t>
            </a:r>
            <a:r>
              <a:rPr lang="en-US" i="1" dirty="0" err="1" smtClean="0"/>
              <a:t>fotografije</a:t>
            </a:r>
            <a:r>
              <a:rPr lang="sr-Latn-RS" i="1" dirty="0" smtClean="0"/>
              <a:t> figurina</a:t>
            </a:r>
          </a:p>
          <a:p>
            <a:r>
              <a:rPr lang="en-US" dirty="0" smtClean="0"/>
              <a:t>V</a:t>
            </a:r>
            <a:r>
              <a:rPr lang="sr-Latn-RS" dirty="0" smtClean="0"/>
              <a:t>rednosni sud : </a:t>
            </a:r>
            <a:r>
              <a:rPr lang="sr-Latn-RS" i="1" dirty="0" smtClean="0"/>
              <a:t>Autor navodi činjenice, u čiju istinitost ne sumnja</a:t>
            </a:r>
          </a:p>
          <a:p>
            <a:r>
              <a:rPr lang="en-US" dirty="0" smtClean="0"/>
              <a:t>D</a:t>
            </a:r>
            <a:r>
              <a:rPr lang="sr-Latn-RS" dirty="0" smtClean="0"/>
              <a:t>atum i autor </a:t>
            </a:r>
            <a:r>
              <a:rPr lang="sr-Latn-RS" i="1" dirty="0" smtClean="0"/>
              <a:t>: 06. novembar 2012. godine, Slađana Stepanović</a:t>
            </a:r>
          </a:p>
          <a:p>
            <a:pPr>
              <a:buNone/>
            </a:pPr>
            <a:endParaRPr lang="sr-Latn-RS" i="1" dirty="0" smtClean="0"/>
          </a:p>
          <a:p>
            <a:endParaRPr lang="en-US" dirty="0"/>
          </a:p>
        </p:txBody>
      </p:sp>
      <p:pic>
        <p:nvPicPr>
          <p:cNvPr id="2050" name="Picture 2"/>
          <p:cNvPicPr>
            <a:picLocks noGrp="1" noChangeAspect="1" noChangeArrowheads="1"/>
          </p:cNvPicPr>
          <p:nvPr>
            <p:ph sz="half" idx="2"/>
          </p:nvPr>
        </p:nvPicPr>
        <p:blipFill>
          <a:blip r:embed="rId2"/>
          <a:srcRect/>
          <a:stretch>
            <a:fillRect/>
          </a:stretch>
        </p:blipFill>
        <p:spPr bwMode="auto">
          <a:xfrm>
            <a:off x="4849923" y="1295400"/>
            <a:ext cx="3235195" cy="50593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i="1" u="sng" dirty="0" smtClean="0"/>
              <a:t>Telegraf</a:t>
            </a:r>
            <a:endParaRPr lang="en-US" i="1" u="sng" dirty="0"/>
          </a:p>
        </p:txBody>
      </p:sp>
      <p:sp>
        <p:nvSpPr>
          <p:cNvPr id="3" name="Content Placeholder 2"/>
          <p:cNvSpPr>
            <a:spLocks noGrp="1"/>
          </p:cNvSpPr>
          <p:nvPr>
            <p:ph sz="half" idx="1"/>
          </p:nvPr>
        </p:nvSpPr>
        <p:spPr/>
        <p:txBody>
          <a:bodyPr>
            <a:normAutofit fontScale="85000" lnSpcReduction="20000"/>
          </a:bodyPr>
          <a:lstStyle/>
          <a:p>
            <a:r>
              <a:rPr lang="en-US" dirty="0" err="1" smtClean="0"/>
              <a:t>Rubrika</a:t>
            </a:r>
            <a:r>
              <a:rPr lang="en-US" dirty="0" smtClean="0"/>
              <a:t> </a:t>
            </a:r>
            <a:r>
              <a:rPr lang="en-US" dirty="0" err="1" smtClean="0"/>
              <a:t>i</a:t>
            </a:r>
            <a:r>
              <a:rPr lang="en-US" dirty="0" smtClean="0"/>
              <a:t> </a:t>
            </a:r>
            <a:r>
              <a:rPr lang="sr-Latn-RS" dirty="0" smtClean="0"/>
              <a:t>žanr: </a:t>
            </a:r>
            <a:r>
              <a:rPr lang="sr-Latn-RS" i="1" dirty="0" smtClean="0"/>
              <a:t>vesti/svet, vest</a:t>
            </a:r>
          </a:p>
          <a:p>
            <a:r>
              <a:rPr lang="sr-Latn-RS" dirty="0" smtClean="0"/>
              <a:t>Naslov: </a:t>
            </a:r>
            <a:r>
              <a:rPr lang="sr-Latn-RS" i="1" dirty="0" smtClean="0"/>
              <a:t>“Jagodinska Venera uskoro u nemačkom muzeju”</a:t>
            </a:r>
          </a:p>
          <a:p>
            <a:r>
              <a:rPr lang="sr-Latn-RS" dirty="0" smtClean="0"/>
              <a:t>Tekst: </a:t>
            </a:r>
            <a:r>
              <a:rPr lang="sr-Latn-RS" i="1" dirty="0" smtClean="0"/>
              <a:t>srednje veličine, na srpskom jeziku</a:t>
            </a:r>
          </a:p>
          <a:p>
            <a:r>
              <a:rPr lang="sr-Latn-RS" dirty="0" smtClean="0"/>
              <a:t>Vizuelna oprema</a:t>
            </a:r>
            <a:r>
              <a:rPr lang="sr-Latn-RS" i="1" dirty="0" smtClean="0"/>
              <a:t>: 1 </a:t>
            </a:r>
            <a:r>
              <a:rPr lang="en-US" i="1" dirty="0" err="1" smtClean="0"/>
              <a:t>fotografija</a:t>
            </a:r>
            <a:r>
              <a:rPr lang="sr-Latn-RS" i="1" dirty="0" smtClean="0"/>
              <a:t>, nedostupna</a:t>
            </a:r>
          </a:p>
          <a:p>
            <a:r>
              <a:rPr lang="sr-Latn-RS" dirty="0" smtClean="0"/>
              <a:t>Vrednosni sud: </a:t>
            </a:r>
            <a:r>
              <a:rPr lang="en-US" i="1" dirty="0" err="1" smtClean="0"/>
              <a:t>Autor</a:t>
            </a:r>
            <a:r>
              <a:rPr lang="en-US" i="1" dirty="0" smtClean="0"/>
              <a:t> </a:t>
            </a:r>
            <a:r>
              <a:rPr lang="en-US" i="1" dirty="0" err="1" smtClean="0"/>
              <a:t>navodi</a:t>
            </a:r>
            <a:r>
              <a:rPr lang="en-US" i="1" dirty="0" smtClean="0"/>
              <a:t> </a:t>
            </a:r>
            <a:r>
              <a:rPr lang="en-US" i="1" dirty="0" err="1" smtClean="0"/>
              <a:t>neproverene</a:t>
            </a:r>
            <a:r>
              <a:rPr lang="en-US" i="1" dirty="0" smtClean="0"/>
              <a:t> </a:t>
            </a:r>
            <a:r>
              <a:rPr lang="en-US" i="1" dirty="0" err="1" smtClean="0"/>
              <a:t>činjenice</a:t>
            </a:r>
            <a:r>
              <a:rPr lang="en-US" i="1" dirty="0" smtClean="0"/>
              <a:t> u </a:t>
            </a:r>
            <a:r>
              <a:rPr lang="en-US" i="1" dirty="0" err="1" smtClean="0"/>
              <a:t>čiju</a:t>
            </a:r>
            <a:r>
              <a:rPr lang="en-US" i="1" dirty="0" smtClean="0"/>
              <a:t> </a:t>
            </a:r>
            <a:r>
              <a:rPr lang="en-US" i="1" dirty="0" err="1" smtClean="0"/>
              <a:t>istinitost</a:t>
            </a:r>
            <a:r>
              <a:rPr lang="en-US" i="1" dirty="0" smtClean="0"/>
              <a:t> ne </a:t>
            </a:r>
            <a:r>
              <a:rPr lang="en-US" i="1" dirty="0" err="1" smtClean="0"/>
              <a:t>sumnja</a:t>
            </a:r>
            <a:endParaRPr lang="sr-Latn-RS" i="1" dirty="0" smtClean="0"/>
          </a:p>
          <a:p>
            <a:r>
              <a:rPr lang="sr-Latn-RS" dirty="0" smtClean="0"/>
              <a:t>Datum i autor: </a:t>
            </a:r>
            <a:r>
              <a:rPr lang="sr-Latn-RS" i="1" dirty="0" smtClean="0"/>
              <a:t>08. novembar 2012. godine, tekst članka u potpunosti preuzet iz dnevnih novina “ Alo”</a:t>
            </a:r>
            <a:endParaRPr lang="en-US" i="1" dirty="0"/>
          </a:p>
        </p:txBody>
      </p:sp>
      <p:pic>
        <p:nvPicPr>
          <p:cNvPr id="3074" name="Picture 2"/>
          <p:cNvPicPr>
            <a:picLocks noGrp="1" noChangeAspect="1" noChangeArrowheads="1"/>
          </p:cNvPicPr>
          <p:nvPr>
            <p:ph sz="half" idx="2"/>
          </p:nvPr>
        </p:nvPicPr>
        <p:blipFill>
          <a:blip r:embed="rId2"/>
          <a:srcRect/>
          <a:stretch>
            <a:fillRect/>
          </a:stretch>
        </p:blipFill>
        <p:spPr bwMode="auto">
          <a:xfrm>
            <a:off x="4600895" y="1371600"/>
            <a:ext cx="3722853" cy="49831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i="1" u="sng" dirty="0" smtClean="0"/>
              <a:t>Večernje novosti</a:t>
            </a:r>
            <a:endParaRPr lang="en-US" i="1" u="sng" dirty="0"/>
          </a:p>
        </p:txBody>
      </p:sp>
      <p:sp>
        <p:nvSpPr>
          <p:cNvPr id="3" name="Content Placeholder 2"/>
          <p:cNvSpPr>
            <a:spLocks noGrp="1"/>
          </p:cNvSpPr>
          <p:nvPr>
            <p:ph sz="half" idx="1"/>
          </p:nvPr>
        </p:nvSpPr>
        <p:spPr/>
        <p:txBody>
          <a:bodyPr>
            <a:normAutofit fontScale="85000" lnSpcReduction="20000"/>
          </a:bodyPr>
          <a:lstStyle/>
          <a:p>
            <a:r>
              <a:rPr lang="sr-Latn-RS" dirty="0" smtClean="0"/>
              <a:t>Rubrika i žanr: </a:t>
            </a:r>
            <a:r>
              <a:rPr lang="sr-Latn-RS" i="1" dirty="0" smtClean="0"/>
              <a:t>reportaža</a:t>
            </a:r>
            <a:endParaRPr lang="sr-Latn-RS" dirty="0" smtClean="0"/>
          </a:p>
          <a:p>
            <a:r>
              <a:rPr lang="sr-Latn-RS" dirty="0" smtClean="0"/>
              <a:t>Naslov: </a:t>
            </a:r>
            <a:r>
              <a:rPr lang="sr-Latn-RS" i="1" dirty="0" smtClean="0"/>
              <a:t>“Jagodina: figure stare 8 000 godina”</a:t>
            </a:r>
          </a:p>
          <a:p>
            <a:r>
              <a:rPr lang="sr-Latn-RS" dirty="0" smtClean="0"/>
              <a:t>Tekst: </a:t>
            </a:r>
            <a:r>
              <a:rPr lang="sr-Latn-RS" i="1" dirty="0" smtClean="0"/>
              <a:t>srednje veličine, na srpskom jeziku ; prepričavanje događaja, opis figura i izjava Milorada Stojića</a:t>
            </a:r>
          </a:p>
          <a:p>
            <a:r>
              <a:rPr lang="sr-Latn-RS" dirty="0" smtClean="0"/>
              <a:t>Vizuelna oprema: </a:t>
            </a:r>
            <a:r>
              <a:rPr lang="sr-Latn-RS" i="1" dirty="0" smtClean="0"/>
              <a:t>1 </a:t>
            </a:r>
            <a:r>
              <a:rPr lang="en-US" i="1" dirty="0" err="1" smtClean="0"/>
              <a:t>fotografija</a:t>
            </a:r>
            <a:r>
              <a:rPr lang="en-US" i="1" dirty="0" smtClean="0"/>
              <a:t> </a:t>
            </a:r>
            <a:r>
              <a:rPr lang="sr-Latn-RS" i="1" dirty="0" smtClean="0"/>
              <a:t>sa iskopavanja i 2 </a:t>
            </a:r>
            <a:r>
              <a:rPr lang="en-US" i="1" dirty="0" err="1" smtClean="0"/>
              <a:t>fotografije</a:t>
            </a:r>
            <a:r>
              <a:rPr lang="sr-Latn-RS" i="1" dirty="0" smtClean="0"/>
              <a:t> figurina</a:t>
            </a:r>
            <a:endParaRPr lang="sr-Latn-RS" dirty="0" smtClean="0"/>
          </a:p>
          <a:p>
            <a:r>
              <a:rPr lang="sr-Latn-RS" dirty="0" smtClean="0"/>
              <a:t>Vrednosni sud: </a:t>
            </a:r>
            <a:r>
              <a:rPr lang="sr-Latn-RS" i="1" dirty="0" smtClean="0"/>
              <a:t>ne zauzima nikakav stav</a:t>
            </a:r>
          </a:p>
          <a:p>
            <a:r>
              <a:rPr lang="sr-Latn-RS" dirty="0" smtClean="0"/>
              <a:t>Datum i autor: </a:t>
            </a:r>
            <a:r>
              <a:rPr lang="sr-Latn-RS" i="1" dirty="0" smtClean="0"/>
              <a:t>25. februar 2013. godine, Boris Subašić</a:t>
            </a:r>
            <a:endParaRPr lang="en-US" i="1" dirty="0"/>
          </a:p>
        </p:txBody>
      </p:sp>
      <p:pic>
        <p:nvPicPr>
          <p:cNvPr id="4098" name="Picture 2"/>
          <p:cNvPicPr>
            <a:picLocks noGrp="1" noChangeAspect="1" noChangeArrowheads="1"/>
          </p:cNvPicPr>
          <p:nvPr>
            <p:ph sz="half" idx="2"/>
          </p:nvPr>
        </p:nvPicPr>
        <p:blipFill>
          <a:blip r:embed="rId2"/>
          <a:srcRect/>
          <a:stretch>
            <a:fillRect/>
          </a:stretch>
        </p:blipFill>
        <p:spPr bwMode="auto">
          <a:xfrm>
            <a:off x="4800600" y="1371600"/>
            <a:ext cx="3586751" cy="49831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i="1" u="sng" dirty="0" smtClean="0"/>
              <a:t>Večernje novosti</a:t>
            </a:r>
            <a:endParaRPr lang="en-US" i="1" u="sng" dirty="0"/>
          </a:p>
        </p:txBody>
      </p:sp>
      <p:sp>
        <p:nvSpPr>
          <p:cNvPr id="3" name="Content Placeholder 2"/>
          <p:cNvSpPr>
            <a:spLocks noGrp="1"/>
          </p:cNvSpPr>
          <p:nvPr>
            <p:ph sz="half" idx="1"/>
          </p:nvPr>
        </p:nvSpPr>
        <p:spPr/>
        <p:txBody>
          <a:bodyPr>
            <a:normAutofit fontScale="77500" lnSpcReduction="20000"/>
          </a:bodyPr>
          <a:lstStyle/>
          <a:p>
            <a:r>
              <a:rPr lang="sr-Latn-RS" dirty="0" smtClean="0"/>
              <a:t>Rubrika i žanr: </a:t>
            </a:r>
            <a:r>
              <a:rPr lang="sr-Latn-RS" i="1" dirty="0" smtClean="0"/>
              <a:t>reportaža</a:t>
            </a:r>
          </a:p>
          <a:p>
            <a:r>
              <a:rPr lang="sr-Latn-RS" dirty="0" smtClean="0"/>
              <a:t>Naslov: </a:t>
            </a:r>
            <a:r>
              <a:rPr lang="sr-Latn-RS" i="1" dirty="0" smtClean="0"/>
              <a:t>“Promocija praistorije iz Belice u – Nemačkoj”</a:t>
            </a:r>
          </a:p>
          <a:p>
            <a:r>
              <a:rPr lang="sr-Latn-RS" dirty="0" smtClean="0"/>
              <a:t>Tekst: </a:t>
            </a:r>
            <a:r>
              <a:rPr lang="sr-Latn-RS" i="1" dirty="0" smtClean="0"/>
              <a:t>srednje veličine, na srpskom jeziku, prepričavanje dogadjaja,opis figura i izjava Milorada Stojića</a:t>
            </a:r>
          </a:p>
          <a:p>
            <a:r>
              <a:rPr lang="sr-Latn-RS" dirty="0" smtClean="0"/>
              <a:t>Vizuelna oprema: </a:t>
            </a:r>
            <a:r>
              <a:rPr lang="sr-Latn-RS" i="1" dirty="0" smtClean="0"/>
              <a:t>1 </a:t>
            </a:r>
            <a:r>
              <a:rPr lang="en-US" i="1" dirty="0" err="1" smtClean="0"/>
              <a:t>fotografija</a:t>
            </a:r>
            <a:r>
              <a:rPr lang="sr-Latn-RS" i="1" dirty="0" smtClean="0"/>
              <a:t> Milorada Stojića sa figurinom u ruci i 1 slika figurina</a:t>
            </a:r>
          </a:p>
          <a:p>
            <a:r>
              <a:rPr lang="sr-Latn-RS" dirty="0" smtClean="0"/>
              <a:t>Vrednosni sud: </a:t>
            </a:r>
            <a:r>
              <a:rPr lang="sr-Latn-RS" i="1" dirty="0" smtClean="0"/>
              <a:t>Primetna je doza subjektivn</a:t>
            </a:r>
            <a:r>
              <a:rPr lang="en-US" i="1" dirty="0" err="1" smtClean="0"/>
              <a:t>osti</a:t>
            </a:r>
            <a:endParaRPr lang="sr-Latn-RS" i="1" dirty="0" smtClean="0"/>
          </a:p>
          <a:p>
            <a:r>
              <a:rPr lang="sr-Latn-RS" dirty="0" smtClean="0"/>
              <a:t>Datum i autor: </a:t>
            </a:r>
            <a:r>
              <a:rPr lang="pl-PL" i="1" dirty="0" smtClean="0"/>
              <a:t>01. mart 2013.; Boris Subašić</a:t>
            </a:r>
            <a:endParaRPr lang="sr-Latn-RS" i="1" dirty="0" smtClean="0"/>
          </a:p>
        </p:txBody>
      </p:sp>
      <p:pic>
        <p:nvPicPr>
          <p:cNvPr id="5122" name="Picture 2"/>
          <p:cNvPicPr>
            <a:picLocks noGrp="1" noChangeAspect="1" noChangeArrowheads="1"/>
          </p:cNvPicPr>
          <p:nvPr>
            <p:ph sz="half" idx="2"/>
          </p:nvPr>
        </p:nvPicPr>
        <p:blipFill>
          <a:blip r:embed="rId3"/>
          <a:srcRect/>
          <a:stretch>
            <a:fillRect/>
          </a:stretch>
        </p:blipFill>
        <p:spPr bwMode="auto">
          <a:xfrm>
            <a:off x="4876800" y="1295400"/>
            <a:ext cx="3704797" cy="50593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i="1" u="sng" dirty="0" smtClean="0"/>
              <a:t>Medjunarodni radio Srbija</a:t>
            </a:r>
            <a:endParaRPr lang="en-US" i="1" u="sng" dirty="0"/>
          </a:p>
        </p:txBody>
      </p:sp>
      <p:sp>
        <p:nvSpPr>
          <p:cNvPr id="3" name="Content Placeholder 2"/>
          <p:cNvSpPr>
            <a:spLocks noGrp="1"/>
          </p:cNvSpPr>
          <p:nvPr>
            <p:ph idx="1"/>
          </p:nvPr>
        </p:nvSpPr>
        <p:spPr/>
        <p:txBody>
          <a:bodyPr/>
          <a:lstStyle/>
          <a:p>
            <a:r>
              <a:rPr lang="sr-Latn-RS" dirty="0" smtClean="0"/>
              <a:t>Rubrika: </a:t>
            </a:r>
            <a:r>
              <a:rPr lang="sr-Latn-RS" i="1" dirty="0" smtClean="0"/>
              <a:t>Društvo</a:t>
            </a:r>
            <a:endParaRPr lang="sr-Latn-RS" dirty="0" smtClean="0"/>
          </a:p>
          <a:p>
            <a:r>
              <a:rPr lang="sr-Latn-RS" dirty="0" smtClean="0"/>
              <a:t>Naslov:</a:t>
            </a:r>
            <a:r>
              <a:rPr lang="en-US" dirty="0" smtClean="0"/>
              <a:t> </a:t>
            </a:r>
            <a:r>
              <a:rPr lang="sr-Latn-RS" dirty="0" smtClean="0"/>
              <a:t>“</a:t>
            </a:r>
            <a:r>
              <a:rPr lang="en-US" i="1" dirty="0" err="1" smtClean="0"/>
              <a:t>Belica</a:t>
            </a:r>
            <a:r>
              <a:rPr lang="en-US" i="1" dirty="0" smtClean="0"/>
              <a:t> – </a:t>
            </a:r>
            <a:r>
              <a:rPr lang="en-US" i="1" dirty="0" err="1" smtClean="0"/>
              <a:t>arheološka</a:t>
            </a:r>
            <a:r>
              <a:rPr lang="en-US" i="1" dirty="0" smtClean="0"/>
              <a:t> </a:t>
            </a:r>
            <a:r>
              <a:rPr lang="en-US" i="1" dirty="0" err="1" smtClean="0"/>
              <a:t>senzacija</a:t>
            </a:r>
            <a:r>
              <a:rPr lang="en-US" i="1" dirty="0" smtClean="0"/>
              <a:t> 21. </a:t>
            </a:r>
            <a:r>
              <a:rPr lang="en-US" i="1" dirty="0" err="1" smtClean="0"/>
              <a:t>veka</a:t>
            </a:r>
            <a:r>
              <a:rPr lang="sr-Latn-RS" i="1" dirty="0" smtClean="0"/>
              <a:t>”</a:t>
            </a:r>
          </a:p>
          <a:p>
            <a:r>
              <a:rPr lang="sr-Latn-RS" dirty="0" smtClean="0"/>
              <a:t>Jezik:</a:t>
            </a:r>
            <a:r>
              <a:rPr lang="sr-Latn-RS" i="1" dirty="0" smtClean="0"/>
              <a:t> srpski</a:t>
            </a:r>
          </a:p>
          <a:p>
            <a:r>
              <a:rPr lang="sr-Latn-RS" dirty="0" smtClean="0"/>
              <a:t>Vrednosni sud: </a:t>
            </a:r>
            <a:r>
              <a:rPr lang="sr-Latn-RS" i="1" dirty="0" smtClean="0"/>
              <a:t>Autor veruje u autentičnost nalaza i naziva ih “senzacijom 21. veka” , ali takodje u kratkim rečenicama navodi pokušaje osporavanja</a:t>
            </a:r>
            <a:endParaRPr lang="sr-Latn-RS" dirty="0" smtClean="0"/>
          </a:p>
          <a:p>
            <a:r>
              <a:rPr lang="sr-Latn-RS" dirty="0" smtClean="0"/>
              <a:t>Autor: </a:t>
            </a:r>
            <a:r>
              <a:rPr lang="en-US" i="1" dirty="0" err="1" smtClean="0"/>
              <a:t>Ivana</a:t>
            </a:r>
            <a:r>
              <a:rPr lang="en-US" i="1" dirty="0" smtClean="0"/>
              <a:t> </a:t>
            </a:r>
            <a:r>
              <a:rPr lang="en-US" i="1" dirty="0" err="1" smtClean="0"/>
              <a:t>Subašić</a:t>
            </a:r>
            <a:endParaRPr lang="sr-Latn-RS" i="1" dirty="0" smtClean="0"/>
          </a:p>
          <a:p>
            <a:r>
              <a:rPr lang="sr-Latn-RS" dirty="0" smtClean="0"/>
              <a:t>Datum i vreme: </a:t>
            </a:r>
            <a:r>
              <a:rPr lang="en-US" i="1" dirty="0" smtClean="0"/>
              <a:t>26</a:t>
            </a:r>
            <a:r>
              <a:rPr lang="sr-Latn-RS" i="1" dirty="0" smtClean="0"/>
              <a:t>. februar </a:t>
            </a:r>
            <a:r>
              <a:rPr lang="en-US" i="1" dirty="0" smtClean="0"/>
              <a:t>2013</a:t>
            </a:r>
            <a:r>
              <a:rPr lang="sr-Latn-RS" i="1" dirty="0" smtClean="0"/>
              <a:t>.</a:t>
            </a:r>
            <a:r>
              <a:rPr lang="en-US" i="1" dirty="0" smtClean="0"/>
              <a:t> - 16:23</a:t>
            </a:r>
            <a:r>
              <a:rPr lang="sr-Latn-RS" i="1" dirty="0" smtClean="0"/>
              <a:t> h</a:t>
            </a:r>
            <a:endParaRPr lang="en-US" i="1"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1059</TotalTime>
  <Words>1760</Words>
  <Application>Microsoft Office PowerPoint</Application>
  <PresentationFormat>On-screen Show (4:3)</PresentationFormat>
  <Paragraphs>145</Paragraphs>
  <Slides>29</Slides>
  <Notes>2</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Flow</vt:lpstr>
      <vt:lpstr>Arheološko nalazište Belica</vt:lpstr>
      <vt:lpstr>Odabir  teme</vt:lpstr>
      <vt:lpstr>Uzorci za istraživanje</vt:lpstr>
      <vt:lpstr>Blic</vt:lpstr>
      <vt:lpstr>Alo</vt:lpstr>
      <vt:lpstr>Telegraf</vt:lpstr>
      <vt:lpstr>Večernje novosti</vt:lpstr>
      <vt:lpstr>Večernje novosti</vt:lpstr>
      <vt:lpstr>Medjunarodni radio Srbija</vt:lpstr>
      <vt:lpstr>Novi put</vt:lpstr>
      <vt:lpstr>Srbija danas</vt:lpstr>
      <vt:lpstr>Vaseljenska TV</vt:lpstr>
      <vt:lpstr>Art televizija</vt:lpstr>
      <vt:lpstr>Starinar</vt:lpstr>
      <vt:lpstr>Starinar</vt:lpstr>
      <vt:lpstr>ArcheoVeritas</vt:lpstr>
      <vt:lpstr>Grafički prikaz broja članaka na temu</vt:lpstr>
      <vt:lpstr>Vlasništvo medija</vt:lpstr>
      <vt:lpstr>Prikupljanje podataka</vt:lpstr>
      <vt:lpstr>Slide 20</vt:lpstr>
      <vt:lpstr>Slide 21</vt:lpstr>
      <vt:lpstr>Poseta selu Belica</vt:lpstr>
      <vt:lpstr>Intervju sa M. Stojićem</vt:lpstr>
      <vt:lpstr>Krausov odgovor</vt:lpstr>
      <vt:lpstr>Zaključak</vt:lpstr>
      <vt:lpstr>Idealna vest:</vt:lpstr>
      <vt:lpstr>Slide 27</vt:lpstr>
      <vt:lpstr>Mentor i učesnici</vt:lpstr>
      <vt:lpstr>Zahvaljujemo se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Blic</dc:title>
  <dc:creator>lenovo</dc:creator>
  <cp:lastModifiedBy>lenovo</cp:lastModifiedBy>
  <cp:revision>103</cp:revision>
  <dcterms:created xsi:type="dcterms:W3CDTF">2015-05-17T12:27:47Z</dcterms:created>
  <dcterms:modified xsi:type="dcterms:W3CDTF">2015-05-20T15:28:22Z</dcterms:modified>
</cp:coreProperties>
</file>