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3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4" r:id="rId28"/>
    <p:sldId id="313" r:id="rId29"/>
    <p:sldId id="312" r:id="rId30"/>
    <p:sldId id="311" r:id="rId31"/>
  </p:sldIdLst>
  <p:sldSz cx="9144000" cy="6858000" type="screen4x3"/>
  <p:notesSz cx="6858000" cy="9144000"/>
  <p:custShowLst>
    <p:custShow name="kuvanje" id="0">
      <p:sldLst>
        <p:sld r:id="rId7"/>
        <p:sld r:id="rId5"/>
        <p:sld r:id="rId6"/>
      </p:sldLst>
    </p:custShow>
    <p:custShow name="frizideri" id="1">
      <p:sldLst>
        <p:sld r:id="rId8"/>
        <p:sld r:id="rId9"/>
        <p:sld r:id="rId10"/>
      </p:sldLst>
    </p:custShow>
    <p:custShow name="osvetljenje" id="2">
      <p:sldLst>
        <p:sld r:id="rId11"/>
        <p:sld r:id="rId12"/>
      </p:sldLst>
    </p:custShow>
    <p:custShow name="pranje" id="3">
      <p:sldLst>
        <p:sld r:id="rId13"/>
        <p:sld r:id="rId14"/>
        <p:sld r:id="rId21"/>
        <p:sld r:id="rId22"/>
        <p:sld r:id="rId23"/>
        <p:sld r:id="rId24"/>
        <p:sld r:id="rId25"/>
        <p:sld r:id="rId26"/>
      </p:sldLst>
    </p:custShow>
    <p:custShow name="toalet" id="4">
      <p:sldLst>
        <p:sld r:id="rId15"/>
        <p:sld r:id="rId16"/>
      </p:sldLst>
    </p:custShow>
    <p:custShow name="grejanje" id="5">
      <p:sldLst>
        <p:sld r:id="rId17"/>
        <p:sld r:id="rId27"/>
        <p:sld r:id="rId28"/>
        <p:sld r:id="rId29"/>
        <p:sld r:id="rId30"/>
        <p:sld r:id="rId31"/>
      </p:sldLst>
    </p:custShow>
    <p:custShow name="ostali uredjaji" id="6">
      <p:sldLst>
        <p:sld r:id="rId18"/>
        <p:sld r:id="rId19"/>
        <p:sld r:id="rId20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5" autoAdjust="0"/>
    <p:restoredTop sz="94658" autoAdjust="0"/>
  </p:normalViewPr>
  <p:slideViewPr>
    <p:cSldViewPr snapToGrid="0"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Potrošnja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 u </a:t>
            </a:r>
            <a:r>
              <a:rPr lang="en-US" dirty="0" err="1" smtClean="0"/>
              <a:t>Srbiji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dirty="0" smtClean="0"/>
              <a:t>2008. god</a:t>
            </a:r>
            <a:endParaRPr lang="en-US" dirty="0"/>
          </a:p>
        </c:rich>
      </c:tx>
      <c:layout>
        <c:manualLayout>
          <c:xMode val="edge"/>
          <c:yMode val="edge"/>
          <c:x val="0.17844879950592582"/>
          <c:y val="0"/>
        </c:manualLayout>
      </c:layout>
    </c:title>
    <c:plotArea>
      <c:layout>
        <c:manualLayout>
          <c:layoutTarget val="inner"/>
          <c:xMode val="edge"/>
          <c:yMode val="edge"/>
          <c:x val="0.19871881218818546"/>
          <c:y val="0.1746374690301449"/>
          <c:w val="0.57028509245681014"/>
          <c:h val="0.6058701587065148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Potrošnja energije u 2008</c:v>
                </c:pt>
              </c:strCache>
            </c:strRef>
          </c:tx>
          <c:dPt>
            <c:idx val="0"/>
            <c:explosion val="1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showVal val="1"/>
            </c:dLbl>
            <c:delete val="1"/>
          </c:dLbls>
          <c:cat>
            <c:strRef>
              <c:f>Sheet1!$A$2:$A$3</c:f>
              <c:strCache>
                <c:ptCount val="2"/>
                <c:pt idx="0">
                  <c:v>domaćinstva</c:v>
                </c:pt>
                <c:pt idx="1">
                  <c:v>industrija i ostali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0.60000000000000031</c:v>
                </c:pt>
              </c:numCache>
            </c:numRef>
          </c:val>
        </c:ser>
        <c:firstSliceAng val="0"/>
      </c:pieChart>
    </c:plotArea>
    <c:legend>
      <c:legendPos val="b"/>
      <c:layout>
        <c:manualLayout>
          <c:xMode val="edge"/>
          <c:yMode val="edge"/>
          <c:x val="1.0666398958309502E-2"/>
          <c:y val="0.76606556665131365"/>
          <c:w val="0.97059782834302977"/>
          <c:h val="0.23161165202337136"/>
        </c:manualLayout>
      </c:layout>
    </c:legend>
    <c:plotVisOnly val="1"/>
  </c:chart>
  <c:txPr>
    <a:bodyPr/>
    <a:lstStyle/>
    <a:p>
      <a:pPr>
        <a:defRPr sz="1800">
          <a:latin typeface="Georgia" pitchFamily="18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Potrošnja</a:t>
            </a:r>
            <a:r>
              <a:rPr lang="en-US" dirty="0"/>
              <a:t> </a:t>
            </a:r>
            <a:r>
              <a:rPr lang="en-US" dirty="0" err="1" smtClean="0"/>
              <a:t>elektri</a:t>
            </a:r>
            <a:r>
              <a:rPr lang="sr-Latn-CS" dirty="0" smtClean="0"/>
              <a:t>čne</a:t>
            </a:r>
            <a:r>
              <a:rPr lang="sr-Latn-CS" baseline="0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sr-Latn-CS" dirty="0" smtClean="0"/>
              <a:t>Jagodini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dirty="0" smtClean="0"/>
              <a:t>20</a:t>
            </a:r>
            <a:r>
              <a:rPr lang="sr-Latn-CS" dirty="0" smtClean="0"/>
              <a:t>11</a:t>
            </a:r>
            <a:r>
              <a:rPr lang="en-US" dirty="0" smtClean="0"/>
              <a:t>. god</a:t>
            </a:r>
            <a:r>
              <a:rPr lang="sr-Latn-CS" dirty="0" smtClean="0"/>
              <a:t>.</a:t>
            </a:r>
            <a:endParaRPr lang="en-US" dirty="0"/>
          </a:p>
        </c:rich>
      </c:tx>
      <c:layout>
        <c:manualLayout>
          <c:xMode val="edge"/>
          <c:yMode val="edge"/>
          <c:x val="0.10851422708954422"/>
          <c:y val="0"/>
        </c:manualLayout>
      </c:layout>
    </c:title>
    <c:plotArea>
      <c:layout>
        <c:manualLayout>
          <c:layoutTarget val="inner"/>
          <c:xMode val="edge"/>
          <c:yMode val="edge"/>
          <c:x val="0.19871881218818541"/>
          <c:y val="0.2289324543830995"/>
          <c:w val="0.57028509245681036"/>
          <c:h val="0.6058701587065148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Potrošnja električne energije u Jagodini, 2011.god.</c:v>
                </c:pt>
              </c:strCache>
            </c:strRef>
          </c:tx>
          <c:dPt>
            <c:idx val="0"/>
            <c:explosion val="1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showVal val="1"/>
            </c:dLbl>
            <c:delete val="1"/>
          </c:dLbls>
          <c:cat>
            <c:strRef>
              <c:f>Sheet1!$A$2:$A$3</c:f>
              <c:strCache>
                <c:ptCount val="2"/>
                <c:pt idx="0">
                  <c:v>domaćinstva</c:v>
                </c:pt>
                <c:pt idx="1">
                  <c:v>industrija i ostali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0.7000000000000004</c:v>
                </c:pt>
                <c:pt idx="1">
                  <c:v>0.30000000000000021</c:v>
                </c:pt>
              </c:numCache>
            </c:numRef>
          </c:val>
        </c:ser>
        <c:firstSliceAng val="0"/>
      </c:pieChart>
    </c:plotArea>
    <c:legend>
      <c:legendPos val="b"/>
      <c:layout>
        <c:manualLayout>
          <c:xMode val="edge"/>
          <c:yMode val="edge"/>
          <c:x val="1.0666398958309502E-2"/>
          <c:y val="0.84893686008477065"/>
          <c:w val="0.97059782834303021"/>
          <c:h val="0.14874035858991469"/>
        </c:manualLayout>
      </c:layout>
    </c:legend>
    <c:plotVisOnly val="1"/>
  </c:chart>
  <c:txPr>
    <a:bodyPr/>
    <a:lstStyle/>
    <a:p>
      <a:pPr>
        <a:defRPr sz="1800">
          <a:latin typeface="Georgia" pitchFamily="18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Potrošnja</a:t>
            </a:r>
            <a:r>
              <a:rPr lang="en-US" dirty="0"/>
              <a:t> </a:t>
            </a:r>
            <a:r>
              <a:rPr lang="sr-Latn-CS" dirty="0" smtClean="0"/>
              <a:t>vode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sr-Latn-CS" dirty="0" smtClean="0"/>
              <a:t>Jagodini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dirty="0" smtClean="0"/>
              <a:t>20</a:t>
            </a:r>
            <a:r>
              <a:rPr lang="sr-Latn-CS" dirty="0" smtClean="0"/>
              <a:t>11</a:t>
            </a:r>
            <a:r>
              <a:rPr lang="en-US" dirty="0" smtClean="0"/>
              <a:t>. god</a:t>
            </a:r>
            <a:r>
              <a:rPr lang="sr-Latn-CS" dirty="0" smtClean="0"/>
              <a:t>.</a:t>
            </a:r>
            <a:endParaRPr lang="en-US" dirty="0"/>
          </a:p>
        </c:rich>
      </c:tx>
      <c:layout>
        <c:manualLayout>
          <c:xMode val="edge"/>
          <c:yMode val="edge"/>
          <c:x val="0.15155088703808658"/>
          <c:y val="2.8576308080502399E-3"/>
        </c:manualLayout>
      </c:layout>
    </c:title>
    <c:plotArea>
      <c:layout>
        <c:manualLayout>
          <c:layoutTarget val="inner"/>
          <c:xMode val="edge"/>
          <c:yMode val="edge"/>
          <c:x val="0.19871881218818541"/>
          <c:y val="0.22893245438309948"/>
          <c:w val="0.57028509245681025"/>
          <c:h val="0.6058701587065148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Potrošnja električne energije u Jagodini, 2011.god.</c:v>
                </c:pt>
              </c:strCache>
            </c:strRef>
          </c:tx>
          <c:dPt>
            <c:idx val="0"/>
            <c:explosion val="1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showVal val="1"/>
            </c:dLbl>
            <c:delete val="1"/>
          </c:dLbls>
          <c:cat>
            <c:strRef>
              <c:f>Sheet1!$A$2:$A$3</c:f>
              <c:strCache>
                <c:ptCount val="2"/>
                <c:pt idx="0">
                  <c:v>domaćinstva</c:v>
                </c:pt>
                <c:pt idx="1">
                  <c:v>industrija i ostali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</c:ser>
        <c:firstSliceAng val="0"/>
      </c:pieChart>
    </c:plotArea>
    <c:legend>
      <c:legendPos val="b"/>
      <c:layout>
        <c:manualLayout>
          <c:xMode val="edge"/>
          <c:yMode val="edge"/>
          <c:x val="1.0666398958309502E-2"/>
          <c:y val="0.84893686008477065"/>
          <c:w val="0.9705978283430301"/>
          <c:h val="0.14874035858991463"/>
        </c:manualLayout>
      </c:layout>
    </c:legend>
    <c:plotVisOnly val="1"/>
  </c:chart>
  <c:txPr>
    <a:bodyPr/>
    <a:lstStyle/>
    <a:p>
      <a:pPr>
        <a:defRPr sz="1800">
          <a:latin typeface="Georgia" pitchFamily="18" charset="0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E8DD3451-61E2-4594-9DA3-C4BAFF001CBC}" type="datetimeFigureOut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DF48BD82-F331-4928-841F-BE7703B53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8BD82-F331-4928-841F-BE7703B534B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BD9E32-498B-44F8-8257-DEFAB04A8D9E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1D72E4-FBE2-442A-80A1-9ECFFE47C442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pajalica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0"/>
            <a:ext cx="10715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632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045FF-22AD-4281-8FE3-3BE78412BADE}" type="datetimeFigureOut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3A3B-2789-4354-AF0C-26732C7AA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AC331-FA56-499F-ACF6-1770DBC15E9F}" type="datetimeFigureOut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1703-36C7-4D76-BFFC-7EA313C0B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99970-7802-4965-B1AE-489FB2A6E81B}" type="datetimeFigureOut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8F9CF-4AD2-4706-88BD-62BF3818B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11"/>
          <p:cNvSpPr>
            <a:spLocks noChangeArrowheads="1"/>
          </p:cNvSpPr>
          <p:nvPr/>
        </p:nvSpPr>
        <p:spPr bwMode="auto">
          <a:xfrm rot="5400000" flipH="1" flipV="1">
            <a:off x="8432800" y="5287966"/>
            <a:ext cx="846137" cy="576262"/>
          </a:xfrm>
          <a:custGeom>
            <a:avLst/>
            <a:gdLst>
              <a:gd name="T0" fmla="*/ 846138 w 846138"/>
              <a:gd name="T1" fmla="*/ 288131 h 576262"/>
              <a:gd name="T2" fmla="*/ 423069 w 846138"/>
              <a:gd name="T3" fmla="*/ 576262 h 576262"/>
              <a:gd name="T4" fmla="*/ 0 w 846138"/>
              <a:gd name="T5" fmla="*/ 288131 h 576262"/>
              <a:gd name="T6" fmla="*/ 423069 w 846138"/>
              <a:gd name="T7" fmla="*/ 0 h 5762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6260 w 846138"/>
              <a:gd name="T13" fmla="*/ 56260 h 576262"/>
              <a:gd name="T14" fmla="*/ 789878 w 846138"/>
              <a:gd name="T15" fmla="*/ 576262 h 5762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6138" h="576262">
                <a:moveTo>
                  <a:pt x="192085" y="0"/>
                </a:moveTo>
                <a:lnTo>
                  <a:pt x="654053" y="0"/>
                </a:lnTo>
                <a:lnTo>
                  <a:pt x="654052" y="0"/>
                </a:lnTo>
                <a:cubicBezTo>
                  <a:pt x="760138" y="0"/>
                  <a:pt x="846138" y="85999"/>
                  <a:pt x="846138" y="192085"/>
                </a:cubicBezTo>
                <a:lnTo>
                  <a:pt x="846138" y="576262"/>
                </a:lnTo>
                <a:lnTo>
                  <a:pt x="0" y="576262"/>
                </a:lnTo>
                <a:lnTo>
                  <a:pt x="0" y="192085"/>
                </a:lnTo>
                <a:cubicBezTo>
                  <a:pt x="0" y="85999"/>
                  <a:pt x="85999" y="0"/>
                  <a:pt x="192084" y="0"/>
                </a:cubicBezTo>
                <a:close/>
              </a:path>
            </a:pathLst>
          </a:custGeom>
          <a:solidFill>
            <a:srgbClr val="404040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Round Same Side Corner Rectangle 11"/>
          <p:cNvSpPr>
            <a:spLocks noChangeArrowheads="1"/>
          </p:cNvSpPr>
          <p:nvPr/>
        </p:nvSpPr>
        <p:spPr bwMode="auto">
          <a:xfrm rot="5400000" flipH="1" flipV="1">
            <a:off x="8432800" y="4429128"/>
            <a:ext cx="846138" cy="576262"/>
          </a:xfrm>
          <a:custGeom>
            <a:avLst/>
            <a:gdLst>
              <a:gd name="T0" fmla="*/ 846138 w 846138"/>
              <a:gd name="T1" fmla="*/ 288131 h 576262"/>
              <a:gd name="T2" fmla="*/ 423069 w 846138"/>
              <a:gd name="T3" fmla="*/ 576262 h 576262"/>
              <a:gd name="T4" fmla="*/ 0 w 846138"/>
              <a:gd name="T5" fmla="*/ 288131 h 576262"/>
              <a:gd name="T6" fmla="*/ 423069 w 846138"/>
              <a:gd name="T7" fmla="*/ 0 h 5762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6260 w 846138"/>
              <a:gd name="T13" fmla="*/ 56260 h 576262"/>
              <a:gd name="T14" fmla="*/ 789878 w 846138"/>
              <a:gd name="T15" fmla="*/ 576262 h 5762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6138" h="576262">
                <a:moveTo>
                  <a:pt x="192085" y="0"/>
                </a:moveTo>
                <a:lnTo>
                  <a:pt x="654053" y="0"/>
                </a:lnTo>
                <a:lnTo>
                  <a:pt x="654052" y="0"/>
                </a:lnTo>
                <a:cubicBezTo>
                  <a:pt x="760138" y="0"/>
                  <a:pt x="846138" y="85999"/>
                  <a:pt x="846138" y="192085"/>
                </a:cubicBezTo>
                <a:lnTo>
                  <a:pt x="846138" y="576262"/>
                </a:lnTo>
                <a:lnTo>
                  <a:pt x="0" y="576262"/>
                </a:lnTo>
                <a:lnTo>
                  <a:pt x="0" y="192085"/>
                </a:lnTo>
                <a:cubicBezTo>
                  <a:pt x="0" y="85999"/>
                  <a:pt x="85999" y="0"/>
                  <a:pt x="192084" y="0"/>
                </a:cubicBezTo>
                <a:close/>
              </a:path>
            </a:pathLst>
          </a:custGeom>
          <a:solidFill>
            <a:srgbClr val="404040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" name="Round Same Side Corner Rectangle 11"/>
          <p:cNvSpPr>
            <a:spLocks noChangeArrowheads="1"/>
          </p:cNvSpPr>
          <p:nvPr/>
        </p:nvSpPr>
        <p:spPr bwMode="auto">
          <a:xfrm rot="5400000" flipH="1" flipV="1">
            <a:off x="8432800" y="3570290"/>
            <a:ext cx="846138" cy="576262"/>
          </a:xfrm>
          <a:custGeom>
            <a:avLst/>
            <a:gdLst>
              <a:gd name="T0" fmla="*/ 846138 w 846138"/>
              <a:gd name="T1" fmla="*/ 288131 h 576262"/>
              <a:gd name="T2" fmla="*/ 423069 w 846138"/>
              <a:gd name="T3" fmla="*/ 576262 h 576262"/>
              <a:gd name="T4" fmla="*/ 0 w 846138"/>
              <a:gd name="T5" fmla="*/ 288131 h 576262"/>
              <a:gd name="T6" fmla="*/ 423069 w 846138"/>
              <a:gd name="T7" fmla="*/ 0 h 5762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6260 w 846138"/>
              <a:gd name="T13" fmla="*/ 56260 h 576262"/>
              <a:gd name="T14" fmla="*/ 789878 w 846138"/>
              <a:gd name="T15" fmla="*/ 576262 h 5762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6138" h="576262">
                <a:moveTo>
                  <a:pt x="192085" y="0"/>
                </a:moveTo>
                <a:lnTo>
                  <a:pt x="654053" y="0"/>
                </a:lnTo>
                <a:lnTo>
                  <a:pt x="654052" y="0"/>
                </a:lnTo>
                <a:cubicBezTo>
                  <a:pt x="760138" y="0"/>
                  <a:pt x="846138" y="85999"/>
                  <a:pt x="846138" y="192085"/>
                </a:cubicBezTo>
                <a:lnTo>
                  <a:pt x="846138" y="576262"/>
                </a:lnTo>
                <a:lnTo>
                  <a:pt x="0" y="576262"/>
                </a:lnTo>
                <a:lnTo>
                  <a:pt x="0" y="192085"/>
                </a:lnTo>
                <a:cubicBezTo>
                  <a:pt x="0" y="85999"/>
                  <a:pt x="85999" y="0"/>
                  <a:pt x="192084" y="0"/>
                </a:cubicBezTo>
                <a:close/>
              </a:path>
            </a:pathLst>
          </a:custGeom>
          <a:solidFill>
            <a:srgbClr val="404040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" name="Round Same Side Corner Rectangle 11"/>
          <p:cNvSpPr>
            <a:spLocks noChangeArrowheads="1"/>
          </p:cNvSpPr>
          <p:nvPr/>
        </p:nvSpPr>
        <p:spPr bwMode="auto">
          <a:xfrm rot="5400000" flipH="1" flipV="1">
            <a:off x="8432800" y="2700338"/>
            <a:ext cx="846138" cy="576262"/>
          </a:xfrm>
          <a:custGeom>
            <a:avLst/>
            <a:gdLst>
              <a:gd name="T0" fmla="*/ 846138 w 846138"/>
              <a:gd name="T1" fmla="*/ 288131 h 576262"/>
              <a:gd name="T2" fmla="*/ 423069 w 846138"/>
              <a:gd name="T3" fmla="*/ 576262 h 576262"/>
              <a:gd name="T4" fmla="*/ 0 w 846138"/>
              <a:gd name="T5" fmla="*/ 288131 h 576262"/>
              <a:gd name="T6" fmla="*/ 423069 w 846138"/>
              <a:gd name="T7" fmla="*/ 0 h 5762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6260 w 846138"/>
              <a:gd name="T13" fmla="*/ 56260 h 576262"/>
              <a:gd name="T14" fmla="*/ 789878 w 846138"/>
              <a:gd name="T15" fmla="*/ 576262 h 5762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6138" h="576262">
                <a:moveTo>
                  <a:pt x="192085" y="0"/>
                </a:moveTo>
                <a:lnTo>
                  <a:pt x="654053" y="0"/>
                </a:lnTo>
                <a:lnTo>
                  <a:pt x="654052" y="0"/>
                </a:lnTo>
                <a:cubicBezTo>
                  <a:pt x="760138" y="0"/>
                  <a:pt x="846138" y="85999"/>
                  <a:pt x="846138" y="192085"/>
                </a:cubicBezTo>
                <a:lnTo>
                  <a:pt x="846138" y="576262"/>
                </a:lnTo>
                <a:lnTo>
                  <a:pt x="0" y="576262"/>
                </a:lnTo>
                <a:lnTo>
                  <a:pt x="0" y="192085"/>
                </a:lnTo>
                <a:cubicBezTo>
                  <a:pt x="0" y="85999"/>
                  <a:pt x="85999" y="0"/>
                  <a:pt x="192084" y="0"/>
                </a:cubicBezTo>
                <a:close/>
              </a:path>
            </a:pathLst>
          </a:custGeom>
          <a:solidFill>
            <a:srgbClr val="404040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ound Same Side Corner Rectangle 11"/>
          <p:cNvSpPr>
            <a:spLocks noChangeArrowheads="1"/>
          </p:cNvSpPr>
          <p:nvPr/>
        </p:nvSpPr>
        <p:spPr bwMode="auto">
          <a:xfrm rot="5400000" flipH="1" flipV="1">
            <a:off x="8432800" y="1852614"/>
            <a:ext cx="846137" cy="576262"/>
          </a:xfrm>
          <a:custGeom>
            <a:avLst/>
            <a:gdLst>
              <a:gd name="T0" fmla="*/ 846138 w 846138"/>
              <a:gd name="T1" fmla="*/ 288131 h 576262"/>
              <a:gd name="T2" fmla="*/ 423069 w 846138"/>
              <a:gd name="T3" fmla="*/ 576262 h 576262"/>
              <a:gd name="T4" fmla="*/ 0 w 846138"/>
              <a:gd name="T5" fmla="*/ 288131 h 576262"/>
              <a:gd name="T6" fmla="*/ 423069 w 846138"/>
              <a:gd name="T7" fmla="*/ 0 h 5762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6260 w 846138"/>
              <a:gd name="T13" fmla="*/ 56260 h 576262"/>
              <a:gd name="T14" fmla="*/ 789878 w 846138"/>
              <a:gd name="T15" fmla="*/ 576262 h 5762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6138" h="576262">
                <a:moveTo>
                  <a:pt x="192085" y="0"/>
                </a:moveTo>
                <a:lnTo>
                  <a:pt x="654053" y="0"/>
                </a:lnTo>
                <a:lnTo>
                  <a:pt x="654052" y="0"/>
                </a:lnTo>
                <a:cubicBezTo>
                  <a:pt x="760138" y="0"/>
                  <a:pt x="846138" y="85999"/>
                  <a:pt x="846138" y="192085"/>
                </a:cubicBezTo>
                <a:lnTo>
                  <a:pt x="846138" y="576262"/>
                </a:lnTo>
                <a:lnTo>
                  <a:pt x="0" y="576262"/>
                </a:lnTo>
                <a:lnTo>
                  <a:pt x="0" y="192085"/>
                </a:lnTo>
                <a:cubicBezTo>
                  <a:pt x="0" y="85999"/>
                  <a:pt x="85999" y="0"/>
                  <a:pt x="192084" y="0"/>
                </a:cubicBezTo>
                <a:close/>
              </a:path>
            </a:pathLst>
          </a:custGeom>
          <a:solidFill>
            <a:srgbClr val="404040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" name="Round Same Side Corner Rectangle 11"/>
          <p:cNvSpPr>
            <a:spLocks noChangeArrowheads="1"/>
          </p:cNvSpPr>
          <p:nvPr/>
        </p:nvSpPr>
        <p:spPr bwMode="auto">
          <a:xfrm rot="5400000" flipH="1" flipV="1">
            <a:off x="8432800" y="993776"/>
            <a:ext cx="846137" cy="576262"/>
          </a:xfrm>
          <a:custGeom>
            <a:avLst/>
            <a:gdLst>
              <a:gd name="T0" fmla="*/ 846138 w 846138"/>
              <a:gd name="T1" fmla="*/ 288131 h 576262"/>
              <a:gd name="T2" fmla="*/ 423069 w 846138"/>
              <a:gd name="T3" fmla="*/ 576262 h 576262"/>
              <a:gd name="T4" fmla="*/ 0 w 846138"/>
              <a:gd name="T5" fmla="*/ 288131 h 576262"/>
              <a:gd name="T6" fmla="*/ 423069 w 846138"/>
              <a:gd name="T7" fmla="*/ 0 h 5762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6260 w 846138"/>
              <a:gd name="T13" fmla="*/ 56260 h 576262"/>
              <a:gd name="T14" fmla="*/ 789878 w 846138"/>
              <a:gd name="T15" fmla="*/ 576262 h 5762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6138" h="576262">
                <a:moveTo>
                  <a:pt x="192085" y="0"/>
                </a:moveTo>
                <a:lnTo>
                  <a:pt x="654053" y="0"/>
                </a:lnTo>
                <a:lnTo>
                  <a:pt x="654052" y="0"/>
                </a:lnTo>
                <a:cubicBezTo>
                  <a:pt x="760138" y="0"/>
                  <a:pt x="846138" y="85999"/>
                  <a:pt x="846138" y="192085"/>
                </a:cubicBezTo>
                <a:lnTo>
                  <a:pt x="846138" y="576262"/>
                </a:lnTo>
                <a:lnTo>
                  <a:pt x="0" y="576262"/>
                </a:lnTo>
                <a:lnTo>
                  <a:pt x="0" y="192085"/>
                </a:lnTo>
                <a:cubicBezTo>
                  <a:pt x="0" y="85999"/>
                  <a:pt x="85999" y="0"/>
                  <a:pt x="192084" y="0"/>
                </a:cubicBezTo>
                <a:close/>
              </a:path>
            </a:pathLst>
          </a:custGeom>
          <a:solidFill>
            <a:srgbClr val="404040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0" name="Picture 9" descr="sijalica.gif">
            <a:hlinkClick r:id="" action="ppaction://customshow?id=2" tooltip="osvetljenje"/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5385" r="15388"/>
          <a:stretch>
            <a:fillRect/>
          </a:stretch>
        </p:blipFill>
        <p:spPr>
          <a:xfrm>
            <a:off x="8566815" y="1813985"/>
            <a:ext cx="583360" cy="72879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42910" y="38563"/>
            <a:ext cx="4929222" cy="6789522"/>
          </a:xfrm>
          <a:prstGeom prst="roundRect">
            <a:avLst>
              <a:gd name="adj" fmla="val 5486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16" descr="friz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0" y="84138"/>
            <a:ext cx="376238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uss.gif">
            <a:hlinkClick r:id="" action="ppaction://customshow?id=3" tooltip="pranje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05852" y="3605877"/>
            <a:ext cx="500034" cy="505085"/>
          </a:xfrm>
          <a:prstGeom prst="rect">
            <a:avLst/>
          </a:prstGeom>
        </p:spPr>
      </p:pic>
      <p:pic>
        <p:nvPicPr>
          <p:cNvPr id="14" name="Picture 23" descr="wc skoljka">
            <a:hlinkClick r:id="" action="ppaction://customshow?id=4" tooltip="toalet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5120" y="4412815"/>
            <a:ext cx="486442" cy="62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4" descr="termostat za gadget">
            <a:hlinkClick r:id="" action="ppaction://customshow?id=5" tooltip="grejanj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56624" y="5255518"/>
            <a:ext cx="424745" cy="61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 Same Side Corner Rectangle 11"/>
          <p:cNvSpPr>
            <a:spLocks noChangeArrowheads="1"/>
          </p:cNvSpPr>
          <p:nvPr/>
        </p:nvSpPr>
        <p:spPr bwMode="auto">
          <a:xfrm rot="5400000" flipH="1" flipV="1">
            <a:off x="8432800" y="134938"/>
            <a:ext cx="846138" cy="576262"/>
          </a:xfrm>
          <a:custGeom>
            <a:avLst/>
            <a:gdLst>
              <a:gd name="T0" fmla="*/ 846138 w 846138"/>
              <a:gd name="T1" fmla="*/ 288131 h 576262"/>
              <a:gd name="T2" fmla="*/ 423069 w 846138"/>
              <a:gd name="T3" fmla="*/ 576262 h 576262"/>
              <a:gd name="T4" fmla="*/ 0 w 846138"/>
              <a:gd name="T5" fmla="*/ 288131 h 576262"/>
              <a:gd name="T6" fmla="*/ 423069 w 846138"/>
              <a:gd name="T7" fmla="*/ 0 h 5762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6260 w 846138"/>
              <a:gd name="T13" fmla="*/ 56260 h 576262"/>
              <a:gd name="T14" fmla="*/ 789878 w 846138"/>
              <a:gd name="T15" fmla="*/ 576262 h 5762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6138" h="576262">
                <a:moveTo>
                  <a:pt x="192085" y="0"/>
                </a:moveTo>
                <a:lnTo>
                  <a:pt x="654053" y="0"/>
                </a:lnTo>
                <a:lnTo>
                  <a:pt x="654052" y="0"/>
                </a:lnTo>
                <a:cubicBezTo>
                  <a:pt x="760138" y="0"/>
                  <a:pt x="846138" y="85999"/>
                  <a:pt x="846138" y="192085"/>
                </a:cubicBezTo>
                <a:lnTo>
                  <a:pt x="846138" y="576262"/>
                </a:lnTo>
                <a:lnTo>
                  <a:pt x="0" y="576262"/>
                </a:lnTo>
                <a:lnTo>
                  <a:pt x="0" y="192085"/>
                </a:lnTo>
                <a:cubicBezTo>
                  <a:pt x="0" y="85999"/>
                  <a:pt x="85999" y="0"/>
                  <a:pt x="192084" y="0"/>
                </a:cubicBezTo>
                <a:close/>
              </a:path>
            </a:pathLst>
          </a:custGeom>
          <a:solidFill>
            <a:srgbClr val="404040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7" name="Picture 19" descr="friz.gif">
            <a:hlinkClick r:id="" action="ppaction://customshow?id=1" tooltip="frižideri i zamrzivači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2802" y="84138"/>
            <a:ext cx="376238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 Same Side Corner Rectangle 11"/>
          <p:cNvSpPr>
            <a:spLocks noChangeArrowheads="1"/>
          </p:cNvSpPr>
          <p:nvPr/>
        </p:nvSpPr>
        <p:spPr bwMode="auto">
          <a:xfrm rot="5400000" flipH="1" flipV="1">
            <a:off x="8432800" y="6146801"/>
            <a:ext cx="846137" cy="576262"/>
          </a:xfrm>
          <a:custGeom>
            <a:avLst/>
            <a:gdLst>
              <a:gd name="T0" fmla="*/ 846138 w 846138"/>
              <a:gd name="T1" fmla="*/ 288131 h 576262"/>
              <a:gd name="T2" fmla="*/ 423069 w 846138"/>
              <a:gd name="T3" fmla="*/ 576262 h 576262"/>
              <a:gd name="T4" fmla="*/ 0 w 846138"/>
              <a:gd name="T5" fmla="*/ 288131 h 576262"/>
              <a:gd name="T6" fmla="*/ 423069 w 846138"/>
              <a:gd name="T7" fmla="*/ 0 h 5762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6260 w 846138"/>
              <a:gd name="T13" fmla="*/ 56260 h 576262"/>
              <a:gd name="T14" fmla="*/ 789878 w 846138"/>
              <a:gd name="T15" fmla="*/ 576262 h 5762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6138" h="576262">
                <a:moveTo>
                  <a:pt x="192085" y="0"/>
                </a:moveTo>
                <a:lnTo>
                  <a:pt x="654053" y="0"/>
                </a:lnTo>
                <a:lnTo>
                  <a:pt x="654052" y="0"/>
                </a:lnTo>
                <a:cubicBezTo>
                  <a:pt x="760138" y="0"/>
                  <a:pt x="846138" y="85999"/>
                  <a:pt x="846138" y="192085"/>
                </a:cubicBezTo>
                <a:lnTo>
                  <a:pt x="846138" y="576262"/>
                </a:lnTo>
                <a:lnTo>
                  <a:pt x="0" y="576262"/>
                </a:lnTo>
                <a:lnTo>
                  <a:pt x="0" y="192085"/>
                </a:lnTo>
                <a:cubicBezTo>
                  <a:pt x="0" y="85999"/>
                  <a:pt x="85999" y="0"/>
                  <a:pt x="192084" y="0"/>
                </a:cubicBezTo>
                <a:close/>
              </a:path>
            </a:pathLst>
          </a:custGeom>
          <a:solidFill>
            <a:srgbClr val="404040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ound Same Side Corner Rectangle 20"/>
          <p:cNvSpPr>
            <a:spLocks noChangeArrowheads="1"/>
          </p:cNvSpPr>
          <p:nvPr/>
        </p:nvSpPr>
        <p:spPr bwMode="auto">
          <a:xfrm rot="5400000" flipH="1" flipV="1">
            <a:off x="8432800" y="2711452"/>
            <a:ext cx="846138" cy="576262"/>
          </a:xfrm>
          <a:custGeom>
            <a:avLst/>
            <a:gdLst>
              <a:gd name="T0" fmla="*/ 846138 w 846138"/>
              <a:gd name="T1" fmla="*/ 288131 h 576262"/>
              <a:gd name="T2" fmla="*/ 423069 w 846138"/>
              <a:gd name="T3" fmla="*/ 576262 h 576262"/>
              <a:gd name="T4" fmla="*/ 0 w 846138"/>
              <a:gd name="T5" fmla="*/ 288131 h 576262"/>
              <a:gd name="T6" fmla="*/ 423069 w 846138"/>
              <a:gd name="T7" fmla="*/ 0 h 5762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6260 w 846138"/>
              <a:gd name="T13" fmla="*/ 56260 h 576262"/>
              <a:gd name="T14" fmla="*/ 789878 w 846138"/>
              <a:gd name="T15" fmla="*/ 576262 h 5762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6138" h="576262">
                <a:moveTo>
                  <a:pt x="192085" y="0"/>
                </a:moveTo>
                <a:lnTo>
                  <a:pt x="654053" y="0"/>
                </a:lnTo>
                <a:lnTo>
                  <a:pt x="654052" y="0"/>
                </a:lnTo>
                <a:cubicBezTo>
                  <a:pt x="760138" y="0"/>
                  <a:pt x="846138" y="85999"/>
                  <a:pt x="846138" y="192085"/>
                </a:cubicBezTo>
                <a:lnTo>
                  <a:pt x="846138" y="576262"/>
                </a:lnTo>
                <a:lnTo>
                  <a:pt x="0" y="576262"/>
                </a:lnTo>
                <a:lnTo>
                  <a:pt x="0" y="192085"/>
                </a:lnTo>
                <a:cubicBezTo>
                  <a:pt x="0" y="85999"/>
                  <a:pt x="85999" y="0"/>
                  <a:pt x="192084" y="0"/>
                </a:cubicBezTo>
                <a:close/>
              </a:path>
            </a:pathLst>
          </a:custGeom>
          <a:solidFill>
            <a:srgbClr val="404040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21" descr="prek2.gif">
            <a:hlinkClick r:id="" action="ppaction://customshow?id=6" tooltip="ostali uređaji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75514" y="2632075"/>
            <a:ext cx="385762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7" descr="sporet4.gif">
            <a:hlinkClick r:id="" action="ppaction://customshow?id=0" tooltip="kuvanje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10600" y="928688"/>
            <a:ext cx="4905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32" y="1500174"/>
            <a:ext cx="2928958" cy="4850522"/>
          </a:xfrm>
        </p:spPr>
        <p:txBody>
          <a:bodyPr anchor="b"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Georgia" pitchFamily="18" charset="0"/>
              </a:defRPr>
            </a:lvl1pPr>
            <a:lvl2pPr>
              <a:buNone/>
              <a:defRPr>
                <a:solidFill>
                  <a:schemeClr val="bg1"/>
                </a:solidFill>
                <a:latin typeface="Georgia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2" y="274638"/>
            <a:ext cx="2928958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83E3E-EEC6-4CEF-A756-4B69128F522B}" type="datetimeFigureOut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B54A1-930A-46E9-8CEB-074F38465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42910" y="38563"/>
            <a:ext cx="4929222" cy="6789522"/>
          </a:xfrm>
          <a:prstGeom prst="roundRect">
            <a:avLst>
              <a:gd name="adj" fmla="val 5486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31" y="1500174"/>
            <a:ext cx="3394887" cy="4850522"/>
          </a:xfrm>
        </p:spPr>
        <p:txBody>
          <a:bodyPr anchor="b"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Georgia" pitchFamily="18" charset="0"/>
              </a:defRPr>
            </a:lvl1pPr>
            <a:lvl2pPr>
              <a:buNone/>
              <a:defRPr>
                <a:solidFill>
                  <a:schemeClr val="bg1"/>
                </a:solidFill>
                <a:latin typeface="Georgia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1" y="274638"/>
            <a:ext cx="3394887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83E3E-EEC6-4CEF-A756-4B69128F522B}" type="datetimeFigureOut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B54A1-930A-46E9-8CEB-074F38465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1732-0A4F-472E-96D4-48466698BD5E}" type="datetimeFigureOut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685D4-7050-429A-8F32-4C801BB43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E9CCB-611E-4277-822F-8766D420D566}" type="datetimeFigureOut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11DE-5D88-4A60-9B02-AD61515DD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1893B-DABE-4390-BEA5-AD583EF4D6FA}" type="datetimeFigureOut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7D7CA-35E9-41BF-A42C-E79307570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015B-FC1E-4767-8B0B-7EE5E4DFF300}" type="datetimeFigureOut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4F9B1-271F-439C-AFDE-D8BF2890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28FD-FBD0-4ED2-8D0B-71075A3EAB43}" type="datetimeFigureOut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2A34-EEE4-4C11-9367-FA47597A6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88AB9-76D9-4AAB-9597-33DFE6D1B910}" type="datetimeFigureOut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46117-31C4-49DD-8098-ACE779B49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D29730-9AD4-4521-822B-7D90792E8C84}" type="datetimeFigureOut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E2C2F6-3C7D-495E-B924-64E4C829B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Georg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Georg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Georg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Georg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Strahinja\new%20energy%20presentation\Muzika%20za%20prezentaciju.mp3" TargetMode="Externa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1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1.png"/><Relationship Id="rId7" Type="http://schemas.openxmlformats.org/officeDocument/2006/relationships/image" Target="../media/image1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75.png"/><Relationship Id="rId7" Type="http://schemas.openxmlformats.org/officeDocument/2006/relationships/image" Target="../media/image1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12" Type="http://schemas.openxmlformats.org/officeDocument/2006/relationships/image" Target="../media/image1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87.png"/><Relationship Id="rId5" Type="http://schemas.openxmlformats.org/officeDocument/2006/relationships/image" Target="../media/image82.png"/><Relationship Id="rId10" Type="http://schemas.openxmlformats.org/officeDocument/2006/relationships/image" Target="../media/image86.png"/><Relationship Id="rId4" Type="http://schemas.openxmlformats.org/officeDocument/2006/relationships/image" Target="../media/image16.png"/><Relationship Id="rId9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16.png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1.png"/><Relationship Id="rId7" Type="http://schemas.openxmlformats.org/officeDocument/2006/relationships/image" Target="../media/image8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82.png"/><Relationship Id="rId4" Type="http://schemas.openxmlformats.org/officeDocument/2006/relationships/image" Target="../media/image16.png"/><Relationship Id="rId9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0.png"/><Relationship Id="rId7" Type="http://schemas.openxmlformats.org/officeDocument/2006/relationships/image" Target="../media/image17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6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17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Priručnik za uštedu energije</a:t>
            </a:r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5" name="Muzika za prezentacij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8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72125" y="1500188"/>
            <a:ext cx="2928938" cy="4886325"/>
          </a:xfrm>
        </p:spPr>
        <p:txBody>
          <a:bodyPr/>
          <a:lstStyle/>
          <a:p>
            <a:r>
              <a:rPr lang="en-US" smtClean="0"/>
              <a:t> Isklju</a:t>
            </a:r>
            <a:r>
              <a:rPr lang="sr-Latn-CS" smtClean="0"/>
              <a:t>č</a:t>
            </a:r>
            <a:r>
              <a:rPr lang="en-US" smtClean="0"/>
              <a:t>ite svetla koja vam trenutno nisu potrebna.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2125" y="274638"/>
            <a:ext cx="2957726" cy="1143000"/>
          </a:xfrm>
        </p:spPr>
        <p:txBody>
          <a:bodyPr/>
          <a:lstStyle/>
          <a:p>
            <a:r>
              <a:rPr lang="sr-Latn-CS" smtClean="0"/>
              <a:t>Osvetljenje</a:t>
            </a:r>
            <a:endParaRPr lang="en-US" smtClean="0"/>
          </a:p>
        </p:txBody>
      </p:sp>
      <p:pic>
        <p:nvPicPr>
          <p:cNvPr id="4" name="Picture 4" descr="12178625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8588" y="2143125"/>
            <a:ext cx="2046287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gfss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8588" y="2143125"/>
            <a:ext cx="2046287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uklj sij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6175" y="2595563"/>
            <a:ext cx="13525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isklj si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4925" y="2794000"/>
            <a:ext cx="10191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7" descr="inform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6325" y="6073775"/>
            <a:ext cx="2968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72125" y="1500188"/>
            <a:ext cx="2928938" cy="4886325"/>
          </a:xfrm>
        </p:spPr>
        <p:txBody>
          <a:bodyPr/>
          <a:lstStyle/>
          <a:p>
            <a:r>
              <a:rPr lang="en-US" smtClean="0"/>
              <a:t> Zamenite obi</a:t>
            </a:r>
            <a:r>
              <a:rPr lang="sr-Latn-CS" smtClean="0"/>
              <a:t>čne sijalice štedljivim.</a:t>
            </a:r>
            <a:endParaRPr lang="en-US" smtClean="0"/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>
          <a:xfrm>
            <a:off x="5572124" y="274638"/>
            <a:ext cx="2985021" cy="1143000"/>
          </a:xfrm>
        </p:spPr>
        <p:txBody>
          <a:bodyPr/>
          <a:lstStyle/>
          <a:p>
            <a:r>
              <a:rPr lang="en-US" smtClean="0"/>
              <a:t>Osvetljenje</a:t>
            </a:r>
          </a:p>
        </p:txBody>
      </p:sp>
      <p:pic>
        <p:nvPicPr>
          <p:cNvPr id="15364" name="Picture 4" descr="isklj si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175" y="2149475"/>
            <a:ext cx="10191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stedljica sijal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3825" y="2133600"/>
            <a:ext cx="6953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rveno 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925" y="3976688"/>
            <a:ext cx="1716088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zelena stik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9975" y="4000500"/>
            <a:ext cx="16764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7" descr="inform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6325" y="6073775"/>
            <a:ext cx="2968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29"/>
          <p:cNvSpPr>
            <a:spLocks noChangeArrowheads="1"/>
          </p:cNvSpPr>
          <p:nvPr/>
        </p:nvSpPr>
        <p:spPr bwMode="auto">
          <a:xfrm>
            <a:off x="6960358" y="5205985"/>
            <a:ext cx="1924880" cy="1197313"/>
          </a:xfrm>
          <a:prstGeom prst="roundRect">
            <a:avLst>
              <a:gd name="adj" fmla="val 7487"/>
            </a:avLst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/>
              <a:t>Izaberite </a:t>
            </a:r>
            <a:r>
              <a:rPr lang="sr-Latn-CS" smtClean="0"/>
              <a:t>četvrtu</a:t>
            </a:r>
            <a:r>
              <a:rPr lang="en-US" smtClean="0"/>
              <a:t> </a:t>
            </a:r>
            <a:r>
              <a:rPr lang="en-US"/>
              <a:t>karticu</a:t>
            </a:r>
          </a:p>
        </p:txBody>
      </p:sp>
      <p:pic>
        <p:nvPicPr>
          <p:cNvPr id="12" name="Picture 31" descr="windows_close_progra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6932" y="5202170"/>
            <a:ext cx="3381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build="p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72125" y="1500188"/>
            <a:ext cx="2928938" cy="4886325"/>
          </a:xfrm>
        </p:spPr>
        <p:txBody>
          <a:bodyPr/>
          <a:lstStyle/>
          <a:p>
            <a:r>
              <a:rPr lang="en-US" smtClean="0"/>
              <a:t>Kada pere</a:t>
            </a:r>
            <a:r>
              <a:rPr lang="sr-Latn-CS" smtClean="0"/>
              <a:t>te</a:t>
            </a:r>
            <a:r>
              <a:rPr lang="en-US" smtClean="0"/>
              <a:t> zube,</a:t>
            </a:r>
            <a:r>
              <a:rPr lang="sr-Latn-CS" smtClean="0"/>
              <a:t> </a:t>
            </a:r>
            <a:r>
              <a:rPr lang="en-US" smtClean="0"/>
              <a:t>zatvori</a:t>
            </a:r>
            <a:r>
              <a:rPr lang="sr-Latn-CS" smtClean="0"/>
              <a:t>te</a:t>
            </a:r>
            <a:r>
              <a:rPr lang="en-US" smtClean="0"/>
              <a:t> slavinu – uštedeće</a:t>
            </a:r>
            <a:r>
              <a:rPr lang="sr-Latn-CS" smtClean="0"/>
              <a:t>te</a:t>
            </a:r>
            <a:r>
              <a:rPr lang="en-US" smtClean="0"/>
              <a:t> 20 litara vode dnevno!  </a:t>
            </a:r>
            <a:endParaRPr lang="sr-Latn-CS" smtClean="0"/>
          </a:p>
          <a:p>
            <a:r>
              <a:rPr lang="en-US" smtClean="0"/>
              <a:t>Na neispravne slavine otpada oko 30% ukupnih gubitaka.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2125" y="274638"/>
            <a:ext cx="2928938" cy="1143000"/>
          </a:xfrm>
        </p:spPr>
        <p:txBody>
          <a:bodyPr/>
          <a:lstStyle/>
          <a:p>
            <a:r>
              <a:rPr lang="sr-Latn-CS" smtClean="0"/>
              <a:t>Umivanje</a:t>
            </a:r>
            <a:endParaRPr lang="en-US" smtClean="0"/>
          </a:p>
        </p:txBody>
      </p:sp>
      <p:pic>
        <p:nvPicPr>
          <p:cNvPr id="16388" name="Picture 29" descr="cetkic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975" y="4298950"/>
            <a:ext cx="344487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mlaz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4975" y="5030788"/>
            <a:ext cx="4000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mlaz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4975" y="5011738"/>
            <a:ext cx="4000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1" descr="slavina donji de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988" y="4768850"/>
            <a:ext cx="28384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gornji deo slavin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" y="5005388"/>
            <a:ext cx="1397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0" descr="pasta pas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0588" y="4225925"/>
            <a:ext cx="3460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6" descr="tub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956050"/>
            <a:ext cx="25765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7" descr="informat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96325" y="6073775"/>
            <a:ext cx="2968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C -0.00833 0.0044 -0.01649 0.01019 -0.02483 0.01227 C -0.02743 0.01204 -0.0375 0.01296 -0.04045 0.00764 " pathEditMode="relative" rAng="0" ptsTypes="ffA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4.44444E-6 C -0.0007 -0.00139 -0.00174 -0.00255 -0.00209 -0.00417 C -0.00278 -0.00695 -0.00226 -0.00996 -0.00313 -0.0125 C -0.00469 -0.0169 -0.01146 -0.02014 -0.01459 -0.02223 " pathEditMode="relative" ptsTypes="fff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5572125" y="1500188"/>
            <a:ext cx="2928938" cy="4886325"/>
          </a:xfrm>
        </p:spPr>
        <p:txBody>
          <a:bodyPr/>
          <a:lstStyle/>
          <a:p>
            <a:r>
              <a:rPr lang="en-US" smtClean="0"/>
              <a:t>Kada pere</a:t>
            </a:r>
            <a:r>
              <a:rPr lang="sr-Latn-CS" smtClean="0"/>
              <a:t>te</a:t>
            </a:r>
            <a:r>
              <a:rPr lang="en-US" smtClean="0"/>
              <a:t> zube,</a:t>
            </a:r>
            <a:r>
              <a:rPr lang="sr-Latn-CS" smtClean="0"/>
              <a:t> </a:t>
            </a:r>
            <a:r>
              <a:rPr lang="en-US" smtClean="0"/>
              <a:t>zatvori</a:t>
            </a:r>
            <a:r>
              <a:rPr lang="sr-Latn-CS" smtClean="0"/>
              <a:t>te</a:t>
            </a:r>
            <a:r>
              <a:rPr lang="en-US" smtClean="0"/>
              <a:t> slavinu – uštedeće</a:t>
            </a:r>
            <a:r>
              <a:rPr lang="sr-Latn-CS" smtClean="0"/>
              <a:t>te</a:t>
            </a:r>
            <a:r>
              <a:rPr lang="en-US" smtClean="0"/>
              <a:t> 20 litara vode dnevno!  </a:t>
            </a:r>
            <a:endParaRPr lang="sr-Latn-CS" smtClean="0"/>
          </a:p>
          <a:p>
            <a:r>
              <a:rPr lang="en-US" smtClean="0"/>
              <a:t>Na neispravne slavine otpada oko 30% ukupnih gubitaka.</a:t>
            </a:r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>
          <a:xfrm>
            <a:off x="5572125" y="274638"/>
            <a:ext cx="2928938" cy="1143000"/>
          </a:xfrm>
        </p:spPr>
        <p:txBody>
          <a:bodyPr/>
          <a:lstStyle/>
          <a:p>
            <a:r>
              <a:rPr lang="sr-Latn-CS" smtClean="0"/>
              <a:t>Umivanje</a:t>
            </a:r>
            <a:endParaRPr lang="en-US" smtClean="0"/>
          </a:p>
        </p:txBody>
      </p:sp>
      <p:pic>
        <p:nvPicPr>
          <p:cNvPr id="4" name="Picture 29" descr="cetkic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975" y="4298950"/>
            <a:ext cx="344487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0" descr="pasta pas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588" y="4225925"/>
            <a:ext cx="3460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mlaz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4025" y="5068888"/>
            <a:ext cx="3937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mlaz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4025" y="5049838"/>
            <a:ext cx="3937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4" descr="slavina donji de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100" y="4773613"/>
            <a:ext cx="2827338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gornji deo slavin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61523">
            <a:off x="442913" y="4878388"/>
            <a:ext cx="136842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6" descr="tub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76238" y="3998913"/>
            <a:ext cx="25765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27" descr="informat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96325" y="6073775"/>
            <a:ext cx="2968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2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85 0.00231 0.01632 0.00531 0.02534 0.00208 C 0.05173 0.00485 0.07552 0.0141 0.10156 0.01919 C 0.1151 0.0252 0.10781 0.02289 0.12378 0.02543 C 0.13836 0.03167 0.13003 0.02913 0.14913 0.03167 C 0.15069 0.03375 0.15191 0.03653 0.15382 0.03815 C 0.1552 0.0393 0.15763 0.03838 0.15868 0.04023 C 0.16163 0.04554 0.1618 0.05294 0.16336 0.05919 C 0.16423 0.06265 0.16666 0.06497 0.16823 0.06774 C 0.17135 0.08924 0.17187 0.09549 0.17291 0.12277 C 0.17239 0.12832 0.17135 0.14774 0.16666 0.15237 C 0.16406 0.15514 0.16024 0.15514 0.15711 0.15653 C 0.15555 0.15722 0.15225 0.15861 0.15225 0.15861 C 0.13784 0.17294 0.11857 0.17572 0.10156 0.18196 C 0.0967 0.18797 0.09982 0.18612 0.09201 0.18612 " pathEditMode="relative" ptsTypes="ffffffffffffffA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85 0.00231 0.01632 0.00531 0.02534 0.00208 C 0.05173 0.00485 0.07552 0.0141 0.10156 0.01919 C 0.1151 0.0252 0.10781 0.02289 0.12378 0.02543 C 0.13836 0.03167 0.13003 0.02913 0.14913 0.03167 C 0.15069 0.03375 0.15191 0.03653 0.15382 0.03815 C 0.1552 0.0393 0.15763 0.03838 0.15868 0.04023 C 0.16163 0.04554 0.1618 0.05294 0.16336 0.05919 C 0.16423 0.06265 0.16666 0.06497 0.16823 0.06774 C 0.17135 0.08924 0.17187 0.09549 0.17291 0.12277 C 0.17239 0.12832 0.17135 0.14774 0.16666 0.15237 C 0.16406 0.15514 0.16024 0.15514 0.15711 0.15653 C 0.15555 0.15722 0.15225 0.15861 0.15225 0.15861 C 0.13784 0.17294 0.11857 0.17572 0.10156 0.18196 C 0.0967 0.18797 0.09982 0.18612 0.09201 0.18612 " pathEditMode="relative" ptsTypes="ffffffffffffffA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C 0.01077 0.00371 0.01077 0.00949 0.01563 0.02222 " pathEditMode="relative" ptsTypes="f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72125" y="1500188"/>
            <a:ext cx="2928938" cy="4886325"/>
          </a:xfrm>
        </p:spPr>
        <p:txBody>
          <a:bodyPr/>
          <a:lstStyle/>
          <a:p>
            <a:r>
              <a:rPr lang="en-US" smtClean="0"/>
              <a:t> Kupite vodokotli</a:t>
            </a:r>
            <a:r>
              <a:rPr lang="sr-Latn-CS" smtClean="0"/>
              <a:t>ć</a:t>
            </a:r>
            <a:r>
              <a:rPr lang="en-US" smtClean="0"/>
              <a:t> sa manjom zapreminom.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2125" y="274638"/>
            <a:ext cx="2928938" cy="1143000"/>
          </a:xfrm>
        </p:spPr>
        <p:txBody>
          <a:bodyPr/>
          <a:lstStyle/>
          <a:p>
            <a:r>
              <a:rPr lang="sr-Latn-CS" smtClean="0"/>
              <a:t>Toalet</a:t>
            </a:r>
            <a:endParaRPr lang="en-US" smtClean="0"/>
          </a:p>
        </p:txBody>
      </p:sp>
      <p:pic>
        <p:nvPicPr>
          <p:cNvPr id="4" name="Picture 4" descr="vodokotl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838" y="1795463"/>
            <a:ext cx="38163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7" descr="inform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6325" y="6073775"/>
            <a:ext cx="2968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72125" y="1500188"/>
            <a:ext cx="2928938" cy="48863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sr-Latn-CS" dirty="0" smtClean="0"/>
              <a:t>A možete staviti ciglu </a:t>
            </a:r>
            <a:r>
              <a:rPr lang="en-US" dirty="0" smtClean="0"/>
              <a:t> </a:t>
            </a:r>
            <a:r>
              <a:rPr lang="sr-Latn-CS" dirty="0" smtClean="0"/>
              <a:t>ili </a:t>
            </a:r>
            <a:r>
              <a:rPr lang="en-US" dirty="0" err="1" smtClean="0"/>
              <a:t>sli</a:t>
            </a:r>
            <a:r>
              <a:rPr lang="sr-Latn-CS" dirty="0" smtClean="0"/>
              <a:t>č</a:t>
            </a:r>
            <a:r>
              <a:rPr lang="en-US" dirty="0" smtClean="0"/>
              <a:t>an </a:t>
            </a:r>
            <a:r>
              <a:rPr lang="en-US" dirty="0" err="1" smtClean="0"/>
              <a:t>predmet</a:t>
            </a:r>
            <a:r>
              <a:rPr lang="en-US" dirty="0" smtClean="0"/>
              <a:t> </a:t>
            </a:r>
            <a:r>
              <a:rPr lang="en-US" dirty="0" err="1" smtClean="0"/>
              <a:t>unutra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smanjit</a:t>
            </a:r>
            <a:r>
              <a:rPr lang="sr-Latn-CS" dirty="0" smtClean="0"/>
              <a:t>i</a:t>
            </a:r>
            <a:r>
              <a:rPr lang="sr-Latn-CS" baseline="0" dirty="0" smtClean="0"/>
              <a:t> </a:t>
            </a:r>
            <a:r>
              <a:rPr lang="en-US" dirty="0" err="1" smtClean="0"/>
              <a:t>zampreminu</a:t>
            </a:r>
            <a:r>
              <a:rPr lang="en-US" dirty="0" smtClean="0"/>
              <a:t>.</a:t>
            </a:r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>
          <a:xfrm>
            <a:off x="5572125" y="274638"/>
            <a:ext cx="2928938" cy="1143000"/>
          </a:xfrm>
        </p:spPr>
        <p:txBody>
          <a:bodyPr/>
          <a:lstStyle/>
          <a:p>
            <a:r>
              <a:rPr lang="sr-Latn-CS" smtClean="0"/>
              <a:t>Toalet</a:t>
            </a:r>
            <a:endParaRPr lang="en-US" smtClean="0"/>
          </a:p>
        </p:txBody>
      </p:sp>
      <p:pic>
        <p:nvPicPr>
          <p:cNvPr id="4" name="Picture 8" descr="ciglic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53520">
            <a:off x="2163763" y="-1152525"/>
            <a:ext cx="132397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gornji deo vodokotlica za cigl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050" y="3248025"/>
            <a:ext cx="30575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donji deo vodokotlica za cigl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3460750"/>
            <a:ext cx="30670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7" descr="infor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073775"/>
            <a:ext cx="2968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9"/>
          <p:cNvSpPr>
            <a:spLocks noChangeArrowheads="1"/>
          </p:cNvSpPr>
          <p:nvPr/>
        </p:nvSpPr>
        <p:spPr bwMode="auto">
          <a:xfrm>
            <a:off x="6960358" y="5205985"/>
            <a:ext cx="1924880" cy="1197313"/>
          </a:xfrm>
          <a:prstGeom prst="roundRect">
            <a:avLst>
              <a:gd name="adj" fmla="val 7487"/>
            </a:avLst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/>
              <a:t>Izaberite </a:t>
            </a:r>
            <a:r>
              <a:rPr lang="sr-Latn-CS" smtClean="0"/>
              <a:t>sedmu</a:t>
            </a:r>
            <a:r>
              <a:rPr lang="en-US" smtClean="0"/>
              <a:t> </a:t>
            </a:r>
            <a:r>
              <a:rPr lang="en-US"/>
              <a:t>karticu</a:t>
            </a:r>
          </a:p>
        </p:txBody>
      </p:sp>
      <p:pic>
        <p:nvPicPr>
          <p:cNvPr id="11" name="Picture 31" descr="windows_close_progr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6932" y="5202170"/>
            <a:ext cx="3381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5.14451E-6 C -0.00105 -0.01201 -0.00122 -0.02427 -0.0033 -0.03606 C -0.00383 -0.03953 -0.00678 -0.04138 -0.00799 -0.04438 C -0.01112 -0.05294 -0.01268 -0.06311 -0.01598 -0.0719 C -0.01685 -0.08184 -0.02049 -0.09132 -0.02067 -0.10149 C -0.02188 -0.16392 -0.02466 -0.17109 0.00312 -0.20716 C 0.00902 -0.22334 0.0026 -0.20878 0.01423 -0.22427 C 0.02152 -0.23398 0.02777 -0.24693 0.03801 -0.25155 C 0.04583 -0.25941 0.05277 -0.26149 0.0618 -0.26635 C 0.08975 -0.28138 0.07777 -0.2756 0.09999 -0.28554 C 0.10676 -0.28855 0.11197 -0.29294 0.11892 -0.29595 C 0.12048 -0.29664 0.12378 -0.29826 0.12378 -0.29826 C 0.12951 -0.29756 0.13541 -0.29756 0.14114 -0.29595 C 0.14305 -0.29548 0.14426 -0.29271 0.146 -0.29178 C 0.15104 -0.28901 0.15659 -0.28785 0.1618 -0.28554 C 0.16874 -0.2793 0.17465 -0.27814 0.18246 -0.2749 C 0.21197 -0.26265 0.18992 -0.26912 0.20781 -0.26427 C 0.21753 -0.25201 0.20277 -0.26936 0.21735 -0.25803 C 0.21926 -0.25641 0.22031 -0.25317 0.22222 -0.25155 C 0.2236 -0.25016 0.23246 -0.24762 0.23333 -0.24739 C 0.24426 -0.23768 0.22985 -0.24924 0.24756 -0.24115 C 0.2493 -0.24022 0.25051 -0.23768 0.25225 -0.23675 C 0.25538 -0.23537 0.25867 -0.23537 0.2618 -0.23467 C 0.27239 -0.22774 0.28385 -0.22774 0.29513 -0.22427 C 0.31597 -0.21779 0.33576 -0.20855 0.35711 -0.20508 C 0.41249 -0.20739 0.39479 -0.2067 0.4269 -0.21363 C 0.43992 -0.21941 0.44913 -0.22912 0.46024 -0.23907 C 0.46301 -0.24161 0.4644 -0.24623 0.46666 -0.24947 C 0.46909 -0.25317 0.47447 -0.26011 0.47447 -0.26011 C 0.47499 -0.26288 0.47499 -0.26612 0.47604 -0.26866 C 0.47968 -0.27837 0.47933 -0.26912 0.47933 -0.2749 " pathEditMode="relative" ptsTypes="fffffffffffffffffff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02312E-6 L 0.00486 0.76531 " pathEditMode="relative" ptsTypes="AA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build="p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72125" y="1500188"/>
            <a:ext cx="2928938" cy="4886325"/>
          </a:xfrm>
        </p:spPr>
        <p:txBody>
          <a:bodyPr/>
          <a:lstStyle/>
          <a:p>
            <a:r>
              <a:rPr lang="en-US" smtClean="0"/>
              <a:t> Smanjite temperaturu na termostatu.</a:t>
            </a:r>
            <a:endParaRPr lang="sr-Latn-CS" smtClean="0"/>
          </a:p>
          <a:p>
            <a:r>
              <a:rPr lang="en-US" smtClean="0"/>
              <a:t>Zdravije je boraviti u ume</a:t>
            </a:r>
            <a:r>
              <a:rPr lang="sr-Latn-CS" smtClean="0"/>
              <a:t>re</a:t>
            </a:r>
            <a:r>
              <a:rPr lang="en-US" smtClean="0"/>
              <a:t>reno zagrejanim prostorijama.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2125" y="274638"/>
            <a:ext cx="2928938" cy="1143000"/>
          </a:xfrm>
        </p:spPr>
        <p:txBody>
          <a:bodyPr/>
          <a:lstStyle/>
          <a:p>
            <a:r>
              <a:rPr lang="sr-Latn-CS" smtClean="0"/>
              <a:t>Grejanje</a:t>
            </a:r>
            <a:endParaRPr lang="en-US" smtClean="0"/>
          </a:p>
        </p:txBody>
      </p:sp>
      <p:pic>
        <p:nvPicPr>
          <p:cNvPr id="20484" name="Picture 5" descr="termostat s rup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050" y="2443163"/>
            <a:ext cx="22193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kotur sa streli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05653">
            <a:off x="2887663" y="3236913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7" descr="inform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073775"/>
            <a:ext cx="2968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29"/>
          <p:cNvSpPr>
            <a:spLocks noChangeArrowheads="1"/>
          </p:cNvSpPr>
          <p:nvPr/>
        </p:nvSpPr>
        <p:spPr bwMode="auto">
          <a:xfrm>
            <a:off x="6960358" y="5205985"/>
            <a:ext cx="1924880" cy="1197313"/>
          </a:xfrm>
          <a:prstGeom prst="roundRect">
            <a:avLst>
              <a:gd name="adj" fmla="val 7487"/>
            </a:avLst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sr-Latn-CS" smtClean="0"/>
              <a:t>Pređimo na rezime</a:t>
            </a:r>
            <a:endParaRPr lang="en-US"/>
          </a:p>
        </p:txBody>
      </p:sp>
      <p:pic>
        <p:nvPicPr>
          <p:cNvPr id="10" name="Picture 31" descr="windows_close_progra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6932" y="5202170"/>
            <a:ext cx="3381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72125" y="1500188"/>
            <a:ext cx="2928938" cy="4886325"/>
          </a:xfrm>
        </p:spPr>
        <p:txBody>
          <a:bodyPr/>
          <a:lstStyle/>
          <a:p>
            <a:r>
              <a:rPr lang="en-US" smtClean="0"/>
              <a:t> Isklju</a:t>
            </a:r>
            <a:r>
              <a:rPr lang="sr-Latn-CS" smtClean="0"/>
              <a:t>č</a:t>
            </a:r>
            <a:r>
              <a:rPr lang="en-US" smtClean="0"/>
              <a:t>ite sve ure</a:t>
            </a:r>
            <a:r>
              <a:rPr lang="sr-Latn-CS" smtClean="0"/>
              <a:t>đ</a:t>
            </a:r>
            <a:r>
              <a:rPr lang="en-US" smtClean="0"/>
              <a:t>aje koje ne koristite.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2125" y="274638"/>
            <a:ext cx="2928938" cy="1143000"/>
          </a:xfrm>
        </p:spPr>
        <p:txBody>
          <a:bodyPr/>
          <a:lstStyle/>
          <a:p>
            <a:r>
              <a:rPr lang="sr-Latn-CS" smtClean="0"/>
              <a:t>Uređaji</a:t>
            </a:r>
            <a:endParaRPr lang="en-US" smtClean="0"/>
          </a:p>
        </p:txBody>
      </p:sp>
      <p:pic>
        <p:nvPicPr>
          <p:cNvPr id="21508" name="Picture 4" descr="sira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975" y="2489200"/>
            <a:ext cx="32512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373188" y="2452688"/>
            <a:ext cx="3519487" cy="205263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6" name="Picture 9" descr="daljins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5240338"/>
            <a:ext cx="75406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sap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7700" y="5464175"/>
            <a:ext cx="858838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5" descr="suplji t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9163" y="2286000"/>
            <a:ext cx="43307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7" descr="inform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6325" y="6073775"/>
            <a:ext cx="2968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3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300"/>
                            </p:stCondLst>
                            <p:childTnLst>
                              <p:par>
                                <p:cTn id="27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5572125" y="1500188"/>
            <a:ext cx="2928938" cy="4886325"/>
          </a:xfrm>
        </p:spPr>
        <p:txBody>
          <a:bodyPr/>
          <a:lstStyle/>
          <a:p>
            <a:r>
              <a:rPr lang="en-US" smtClean="0"/>
              <a:t> Isklju</a:t>
            </a:r>
            <a:r>
              <a:rPr lang="sr-Latn-CS" smtClean="0"/>
              <a:t>č</a:t>
            </a:r>
            <a:r>
              <a:rPr lang="en-US" smtClean="0"/>
              <a:t>ite sve ure</a:t>
            </a:r>
            <a:r>
              <a:rPr lang="sr-Latn-CS" smtClean="0"/>
              <a:t>đ</a:t>
            </a:r>
            <a:r>
              <a:rPr lang="en-US" smtClean="0"/>
              <a:t>aje koje ne koristite.</a:t>
            </a:r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>
          <a:xfrm>
            <a:off x="5572125" y="274638"/>
            <a:ext cx="2928938" cy="1143000"/>
          </a:xfrm>
        </p:spPr>
        <p:txBody>
          <a:bodyPr/>
          <a:lstStyle/>
          <a:p>
            <a:r>
              <a:rPr lang="sr-Latn-CS" smtClean="0"/>
              <a:t>Uređaji</a:t>
            </a:r>
            <a:endParaRPr lang="en-US" smtClean="0"/>
          </a:p>
        </p:txBody>
      </p:sp>
      <p:pic>
        <p:nvPicPr>
          <p:cNvPr id="22532" name="Picture 6" descr="print sc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325" y="2641600"/>
            <a:ext cx="2278063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indows_XP_Shutd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1963" y="3022600"/>
            <a:ext cx="1258887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indows Logging O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4275" y="2616200"/>
            <a:ext cx="22987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60463" y="2538413"/>
            <a:ext cx="2352675" cy="182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22536" name="Picture 5" descr="suplji ko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1713" y="1785938"/>
            <a:ext cx="4141787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7" descr="inform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6325" y="6073775"/>
            <a:ext cx="2968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5572125" y="1500188"/>
            <a:ext cx="2928938" cy="4886325"/>
          </a:xfrm>
        </p:spPr>
        <p:txBody>
          <a:bodyPr/>
          <a:lstStyle/>
          <a:p>
            <a:r>
              <a:rPr lang="en-US" smtClean="0"/>
              <a:t> Isklju</a:t>
            </a:r>
            <a:r>
              <a:rPr lang="sr-Latn-CS" smtClean="0"/>
              <a:t>č</a:t>
            </a:r>
            <a:r>
              <a:rPr lang="en-US" smtClean="0"/>
              <a:t>ite sve ure</a:t>
            </a:r>
            <a:r>
              <a:rPr lang="sr-Latn-CS" smtClean="0"/>
              <a:t>đ</a:t>
            </a:r>
            <a:r>
              <a:rPr lang="en-US" smtClean="0"/>
              <a:t>aje koje ne koristite.</a:t>
            </a:r>
          </a:p>
        </p:txBody>
      </p:sp>
      <p:sp>
        <p:nvSpPr>
          <p:cNvPr id="23555" name="Title 2"/>
          <p:cNvSpPr>
            <a:spLocks noGrp="1"/>
          </p:cNvSpPr>
          <p:nvPr>
            <p:ph type="title"/>
          </p:nvPr>
        </p:nvSpPr>
        <p:spPr>
          <a:xfrm>
            <a:off x="5572125" y="274638"/>
            <a:ext cx="2928938" cy="1143000"/>
          </a:xfrm>
        </p:spPr>
        <p:txBody>
          <a:bodyPr/>
          <a:lstStyle/>
          <a:p>
            <a:r>
              <a:rPr lang="sr-Latn-CS" smtClean="0"/>
              <a:t>Uređaji</a:t>
            </a:r>
            <a:endParaRPr lang="en-US" smtClean="0"/>
          </a:p>
        </p:txBody>
      </p:sp>
      <p:pic>
        <p:nvPicPr>
          <p:cNvPr id="4" name="Picture 4" descr="nota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4643438"/>
            <a:ext cx="7048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nota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1428750"/>
            <a:ext cx="665162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i f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2309813"/>
            <a:ext cx="40576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nota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4357688"/>
            <a:ext cx="7048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nota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928688"/>
            <a:ext cx="7048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ota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5000625"/>
            <a:ext cx="665162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nota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143000"/>
            <a:ext cx="665162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 descr="daljinski za radi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75" y="5108575"/>
            <a:ext cx="10096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sapic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24313" y="5348288"/>
            <a:ext cx="11906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27" descr="informa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96325" y="6073775"/>
            <a:ext cx="2968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29"/>
          <p:cNvSpPr>
            <a:spLocks noChangeArrowheads="1"/>
          </p:cNvSpPr>
          <p:nvPr/>
        </p:nvSpPr>
        <p:spPr bwMode="auto">
          <a:xfrm>
            <a:off x="6960358" y="5205985"/>
            <a:ext cx="1924880" cy="1197313"/>
          </a:xfrm>
          <a:prstGeom prst="roundRect">
            <a:avLst>
              <a:gd name="adj" fmla="val 7487"/>
            </a:avLst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/>
              <a:t>Izaberite </a:t>
            </a:r>
            <a:r>
              <a:rPr lang="en-US" smtClean="0"/>
              <a:t>p</a:t>
            </a:r>
            <a:r>
              <a:rPr lang="sr-Latn-CS" smtClean="0"/>
              <a:t>etu</a:t>
            </a:r>
            <a:r>
              <a:rPr lang="en-US" smtClean="0"/>
              <a:t> </a:t>
            </a:r>
            <a:r>
              <a:rPr lang="en-US"/>
              <a:t>karticu</a:t>
            </a:r>
          </a:p>
        </p:txBody>
      </p:sp>
      <p:pic>
        <p:nvPicPr>
          <p:cNvPr id="17" name="Picture 31" descr="windows_close_progra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6932" y="5202170"/>
            <a:ext cx="3381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300" fill="hold"/>
                                        <p:tgtEl>
                                          <p:spTgt spid="6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300" fill="hold"/>
                                        <p:tgtEl>
                                          <p:spTgt spid="6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300" fill="hold"/>
                                        <p:tgtEl>
                                          <p:spTgt spid="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"/>
                            </p:stCondLst>
                            <p:childTnLst>
                              <p:par>
                                <p:cTn id="5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"/>
                            </p:stCondLst>
                            <p:childTnLst>
                              <p:par>
                                <p:cTn id="61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588963" y="274638"/>
            <a:ext cx="7920037" cy="1143000"/>
          </a:xfrm>
        </p:spPr>
        <p:txBody>
          <a:bodyPr/>
          <a:lstStyle/>
          <a:p>
            <a:r>
              <a:rPr lang="en-US" smtClean="0"/>
              <a:t>Sadr</a:t>
            </a:r>
            <a:r>
              <a:rPr lang="sr-Latn-CS" smtClean="0"/>
              <a:t>žaj</a:t>
            </a:r>
            <a:endParaRPr 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88963" y="1773238"/>
            <a:ext cx="7920037" cy="4789487"/>
          </a:xfrm>
        </p:spPr>
        <p:txBody>
          <a:bodyPr anchor="b"/>
          <a:lstStyle/>
          <a:p>
            <a:pPr lvl="3">
              <a:spcBef>
                <a:spcPts val="1200"/>
              </a:spcBef>
              <a:buFont typeface="Arial" charset="0"/>
              <a:buNone/>
              <a:tabLst>
                <a:tab pos="1439863" algn="l"/>
              </a:tabLst>
            </a:pPr>
            <a:r>
              <a:rPr lang="en-US" sz="2400" smtClean="0"/>
              <a:t>Predgovor</a:t>
            </a:r>
          </a:p>
          <a:p>
            <a:pPr lvl="3">
              <a:spcBef>
                <a:spcPts val="1200"/>
              </a:spcBef>
              <a:buFont typeface="Arial" charset="0"/>
              <a:buNone/>
              <a:tabLst>
                <a:tab pos="1439863" algn="l"/>
              </a:tabLst>
            </a:pPr>
            <a:r>
              <a:rPr lang="sr-Latn-CS" sz="2400" smtClean="0"/>
              <a:t>Frižideri i zamrzivači</a:t>
            </a:r>
          </a:p>
          <a:p>
            <a:pPr lvl="3">
              <a:spcBef>
                <a:spcPts val="1200"/>
              </a:spcBef>
              <a:buFont typeface="Arial" charset="0"/>
              <a:buNone/>
              <a:tabLst>
                <a:tab pos="1439863" algn="l"/>
              </a:tabLst>
            </a:pPr>
            <a:r>
              <a:rPr lang="sr-Latn-CS" sz="2400" smtClean="0"/>
              <a:t>Šporeti i kuvanje</a:t>
            </a:r>
          </a:p>
          <a:p>
            <a:pPr lvl="3">
              <a:spcBef>
                <a:spcPts val="1200"/>
              </a:spcBef>
              <a:buFont typeface="Arial" charset="0"/>
              <a:buNone/>
              <a:tabLst>
                <a:tab pos="1439863" algn="l"/>
              </a:tabLst>
            </a:pPr>
            <a:r>
              <a:rPr lang="sr-Latn-CS" sz="2400" smtClean="0"/>
              <a:t>Osvetljenje</a:t>
            </a:r>
          </a:p>
          <a:p>
            <a:pPr lvl="3">
              <a:spcBef>
                <a:spcPts val="1200"/>
              </a:spcBef>
              <a:buFont typeface="Arial" charset="0"/>
              <a:buNone/>
              <a:tabLst>
                <a:tab pos="1439863" algn="l"/>
              </a:tabLst>
            </a:pPr>
            <a:r>
              <a:rPr lang="sr-Latn-CS" sz="2400" smtClean="0"/>
              <a:t>Drugi električni uređaji</a:t>
            </a:r>
          </a:p>
          <a:p>
            <a:pPr lvl="3">
              <a:spcBef>
                <a:spcPts val="1200"/>
              </a:spcBef>
              <a:buFont typeface="Arial" charset="0"/>
              <a:buNone/>
              <a:tabLst>
                <a:tab pos="1439863" algn="l"/>
              </a:tabLst>
            </a:pPr>
            <a:r>
              <a:rPr lang="sr-Latn-CS" sz="2400" smtClean="0"/>
              <a:t>Pranje</a:t>
            </a:r>
          </a:p>
          <a:p>
            <a:pPr lvl="3">
              <a:spcBef>
                <a:spcPts val="1200"/>
              </a:spcBef>
              <a:buFont typeface="Arial" charset="0"/>
              <a:buNone/>
              <a:tabLst>
                <a:tab pos="1439863" algn="l"/>
              </a:tabLst>
            </a:pPr>
            <a:r>
              <a:rPr lang="sr-Latn-CS" sz="2400" smtClean="0"/>
              <a:t>Toalet</a:t>
            </a:r>
          </a:p>
          <a:p>
            <a:pPr lvl="3">
              <a:spcBef>
                <a:spcPts val="1200"/>
              </a:spcBef>
              <a:buFont typeface="Arial" charset="0"/>
              <a:buNone/>
              <a:tabLst>
                <a:tab pos="1439863" algn="l"/>
              </a:tabLst>
            </a:pPr>
            <a:r>
              <a:rPr lang="sr-Latn-CS" sz="2400" smtClean="0"/>
              <a:t>Grejanje</a:t>
            </a:r>
            <a:endParaRPr lang="en-US" sz="2400" smtClean="0"/>
          </a:p>
          <a:p>
            <a:pPr lvl="3">
              <a:spcBef>
                <a:spcPts val="1200"/>
              </a:spcBef>
              <a:buFont typeface="Arial" charset="0"/>
              <a:buNone/>
              <a:tabLst>
                <a:tab pos="1439863" algn="l"/>
              </a:tabLst>
            </a:pPr>
            <a:r>
              <a:rPr lang="sr-Latn-CS" sz="2400" smtClean="0"/>
              <a:t>Rezime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72125" y="1500188"/>
            <a:ext cx="2928938" cy="4886325"/>
          </a:xfrm>
        </p:spPr>
        <p:txBody>
          <a:bodyPr/>
          <a:lstStyle/>
          <a:p>
            <a:r>
              <a:rPr lang="en-US" smtClean="0"/>
              <a:t> Ne punite kadu, manje tople vode </a:t>
            </a:r>
            <a:r>
              <a:rPr lang="sr-Latn-CS" smtClean="0"/>
              <a:t>ć</a:t>
            </a:r>
            <a:r>
              <a:rPr lang="en-US" smtClean="0"/>
              <a:t>ete potro</a:t>
            </a:r>
            <a:r>
              <a:rPr lang="sr-Latn-CS" smtClean="0"/>
              <a:t>š</a:t>
            </a:r>
            <a:r>
              <a:rPr lang="en-US" smtClean="0"/>
              <a:t>iti ako se samo istu</a:t>
            </a:r>
            <a:r>
              <a:rPr lang="sr-Latn-CS" smtClean="0"/>
              <a:t>š</a:t>
            </a:r>
            <a:r>
              <a:rPr lang="en-US" smtClean="0"/>
              <a:t>irate. </a:t>
            </a:r>
          </a:p>
          <a:p>
            <a:r>
              <a:rPr lang="en-US" smtClean="0"/>
              <a:t>Tu</a:t>
            </a:r>
            <a:r>
              <a:rPr lang="sr-Latn-CS" smtClean="0"/>
              <a:t>š</a:t>
            </a:r>
            <a:r>
              <a:rPr lang="en-US" smtClean="0"/>
              <a:t>evi sa ve</a:t>
            </a:r>
            <a:r>
              <a:rPr lang="sr-Latn-CS" smtClean="0"/>
              <a:t>ć</a:t>
            </a:r>
            <a:r>
              <a:rPr lang="en-US" smtClean="0"/>
              <a:t>im brojem rupica tro</a:t>
            </a:r>
            <a:r>
              <a:rPr lang="sr-Latn-CS" smtClean="0"/>
              <a:t>š</a:t>
            </a:r>
            <a:r>
              <a:rPr lang="en-US" smtClean="0"/>
              <a:t>e manje vode i imaju bolje usmeren mlaz.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2125" y="274638"/>
            <a:ext cx="2928938" cy="1143000"/>
          </a:xfrm>
        </p:spPr>
        <p:txBody>
          <a:bodyPr/>
          <a:lstStyle/>
          <a:p>
            <a:r>
              <a:rPr lang="sr-Latn-CS" smtClean="0"/>
              <a:t>Tuširanje</a:t>
            </a:r>
            <a:endParaRPr lang="en-US" smtClean="0"/>
          </a:p>
        </p:txBody>
      </p:sp>
      <p:pic>
        <p:nvPicPr>
          <p:cNvPr id="24580" name="Picture 10" descr="unutrasnjost kad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5225" y="3832225"/>
            <a:ext cx="29908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vo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5238" y="3822700"/>
            <a:ext cx="28479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1" descr="spoljasnjost kad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013" y="3492500"/>
            <a:ext cx="35909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2" descr="tus bez rup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8" y="1785938"/>
            <a:ext cx="185737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49763" y="2114550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6600" y="2020888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5475" y="2227263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1038" y="2338388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6288" y="2433638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5038" y="2489200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9975" y="2441575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9350" y="2362200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1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9038" y="2243138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83163" y="2132013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7600" y="2052638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4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4413" y="1973263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9475" y="1973263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6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2475" y="2139950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7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3288" y="2052638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8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2475" y="2282825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9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7100" y="2393950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0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6163" y="2108200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1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3788" y="2243138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2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2538" y="2173288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3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3" y="2297113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4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3488" y="2384425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5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79988" y="2457450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6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6013" y="2516188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7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9813" y="2563813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8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8213" y="2565400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9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5025" y="2538413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0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7550" y="2486025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1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56113" y="2425700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2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8013" y="2344738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3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3088" y="2274888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4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8963" y="2159000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5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7938" y="2227263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6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0313" y="2098675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7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2025650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8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7125" y="1963738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9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0450" y="1919288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50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4250" y="1898650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51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3288" y="1900238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52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9150" y="1911350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53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9300" y="1943100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4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4688" y="1978025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5" descr="jedna rupica t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8650" y="2049463"/>
            <a:ext cx="571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2" descr="crveno 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6450" y="2425700"/>
            <a:ext cx="906463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6" descr="zelena stikl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5325" y="650875"/>
            <a:ext cx="714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9" name="Picture 27" descr="informati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96325" y="6073775"/>
            <a:ext cx="2968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500" fill="hold"/>
                                        <p:tgtEl>
                                          <p:spTgt spid="4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500" fill="hold"/>
                                        <p:tgtEl>
                                          <p:spTgt spid="4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500" fill="hold"/>
                                        <p:tgtEl>
                                          <p:spTgt spid="4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7" dur="500" fill="hold"/>
                                        <p:tgtEl>
                                          <p:spTgt spid="4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9" dur="500" fill="hold"/>
                                        <p:tgtEl>
                                          <p:spTgt spid="4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1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72125" y="1500188"/>
            <a:ext cx="2928938" cy="4886325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sr-Latn-CS" smtClean="0"/>
              <a:t>Preveliki bojler greje više vode nego što je potrebno.</a:t>
            </a:r>
          </a:p>
          <a:p>
            <a:r>
              <a:rPr lang="sr-Latn-CS" smtClean="0"/>
              <a:t>Premali bojleri i po danu, kada je struja skuplja, moraju da zagreju novu količinu vode.</a:t>
            </a: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2125" y="274638"/>
            <a:ext cx="2928938" cy="1143000"/>
          </a:xfrm>
        </p:spPr>
        <p:txBody>
          <a:bodyPr/>
          <a:lstStyle/>
          <a:p>
            <a:r>
              <a:rPr lang="sr-Latn-CS" smtClean="0"/>
              <a:t>Bojler</a:t>
            </a:r>
            <a:endParaRPr lang="en-US" smtClean="0"/>
          </a:p>
        </p:txBody>
      </p:sp>
      <p:pic>
        <p:nvPicPr>
          <p:cNvPr id="4" name="Picture 4" descr="bojl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75" y="708025"/>
            <a:ext cx="30575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rveno 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5563" y="1393825"/>
            <a:ext cx="3222625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rveno 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1825" y="2193925"/>
            <a:ext cx="20367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zelena stik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0925" y="2289175"/>
            <a:ext cx="16764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27" descr="infor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073775"/>
            <a:ext cx="2968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>
          <a:xfrm>
            <a:off x="5572125" y="1500188"/>
            <a:ext cx="2928938" cy="4886325"/>
          </a:xfrm>
        </p:spPr>
        <p:txBody>
          <a:bodyPr/>
          <a:lstStyle/>
          <a:p>
            <a:r>
              <a:rPr lang="sr-Latn-CS" smtClean="0"/>
              <a:t>Potrošićete manje vode ako auto operete vodom iz kofe.</a:t>
            </a: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2124" y="274638"/>
            <a:ext cx="3025966" cy="1143000"/>
          </a:xfrm>
        </p:spPr>
        <p:txBody>
          <a:bodyPr/>
          <a:lstStyle/>
          <a:p>
            <a:r>
              <a:rPr lang="en-US" smtClean="0"/>
              <a:t>Pranje auta</a:t>
            </a:r>
          </a:p>
        </p:txBody>
      </p:sp>
      <p:pic>
        <p:nvPicPr>
          <p:cNvPr id="26628" name="Picture 12" descr="unutrasnjost ko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088" y="3529013"/>
            <a:ext cx="9493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crevo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225" y="1073150"/>
            <a:ext cx="14795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crveno 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3300" y="984250"/>
            <a:ext cx="8921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kola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3325" y="4533900"/>
            <a:ext cx="45656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 descr="mlaz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0963" y="3170238"/>
            <a:ext cx="138112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sundjer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1725" y="3765550"/>
            <a:ext cx="6445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poklopac tecnost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3425" y="3106738"/>
            <a:ext cx="182563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 descr="plava tecnos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93628">
            <a:off x="1436688" y="3224213"/>
            <a:ext cx="363537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3" descr="spoljasnjost kof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3450" y="3519488"/>
            <a:ext cx="9937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 descr="tecnost bez poklopc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3114675"/>
            <a:ext cx="73818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27" descr="informatio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96325" y="6073775"/>
            <a:ext cx="2968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8" presetClass="entr" presetSubtype="12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18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400"/>
                            </p:stCondLst>
                            <p:childTnLst>
                              <p:par>
                                <p:cTn id="3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9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1.09827E-6 L 0.00156 -0.13942 " pathEditMode="relative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900"/>
                            </p:stCondLst>
                            <p:childTnLst>
                              <p:par>
                                <p:cTn id="42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7" presetClass="entr" presetSubtype="0" repeatCount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>
          <a:xfrm>
            <a:off x="5572125" y="1500188"/>
            <a:ext cx="2928938" cy="4886325"/>
          </a:xfrm>
        </p:spPr>
        <p:txBody>
          <a:bodyPr/>
          <a:lstStyle/>
          <a:p>
            <a:r>
              <a:rPr lang="sr-Latn-CS" smtClean="0"/>
              <a:t>Potrošićete manje vode ako auto operete vodom iz kofe.</a:t>
            </a:r>
            <a:endParaRPr lang="en-US" smtClean="0"/>
          </a:p>
        </p:txBody>
      </p:sp>
      <p:sp>
        <p:nvSpPr>
          <p:cNvPr id="27651" name="Title 2"/>
          <p:cNvSpPr>
            <a:spLocks noGrp="1"/>
          </p:cNvSpPr>
          <p:nvPr>
            <p:ph type="title"/>
          </p:nvPr>
        </p:nvSpPr>
        <p:spPr>
          <a:xfrm>
            <a:off x="5572124" y="274638"/>
            <a:ext cx="3039613" cy="1143000"/>
          </a:xfrm>
        </p:spPr>
        <p:txBody>
          <a:bodyPr/>
          <a:lstStyle/>
          <a:p>
            <a:r>
              <a:rPr lang="en-US" smtClean="0"/>
              <a:t>Pranje auta</a:t>
            </a:r>
          </a:p>
        </p:txBody>
      </p:sp>
      <p:pic>
        <p:nvPicPr>
          <p:cNvPr id="27652" name="Picture 10" descr="spoljasnjost ko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3519488"/>
            <a:ext cx="9937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unutrasnjost ko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4088" y="3529013"/>
            <a:ext cx="9493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 descr="crevo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225" y="1073150"/>
            <a:ext cx="14795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2" descr="crveno 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3300" y="984250"/>
            <a:ext cx="8921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7" descr="kola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03325" y="4533900"/>
            <a:ext cx="45656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sundjer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0138" y="2806700"/>
            <a:ext cx="6445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27" descr="informat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96325" y="6073775"/>
            <a:ext cx="2968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21387E-6 C 0.02448 -0.01665 0.0401 -0.04069 0.06823 -0.04879 C 0.08993 -0.06289 0.11597 -0.07168 0.13975 -0.07607 C 0.21284 -0.07376 0.18229 -0.07861 0.23177 -0.06775 C 0.23941 -0.06613 0.24635 -0.06081 0.25399 -0.05919 C 0.26284 -0.05734 0.27222 -0.05572 0.2809 -0.05295 C 0.29114 -0.04948 0.29896 -0.04254 0.30955 -0.04023 C 0.32014 -0.03468 0.32847 -0.03145 0.33975 -0.0296 C 0.35625 -0.0222 0.37239 -0.01387 0.38889 -0.00648 C 0.4033 1.21387E-6 0.41389 0.00717 0.42864 0.0104 C 0.44062 0.01595 0.45121 0.02451 0.46354 0.02751 C 0.47569 0.04046 0.48524 0.05549 0.49201 0.07399 C 0.49114 0.09757 0.49218 0.10959 0.48732 0.12878 C 0.48559 0.14335 0.48732 0.15121 0.4809 0.16069 C 0.47743 0.16578 0.47274 0.16971 0.46979 0.17549 C 0.4625 0.19006 0.46666 0.1852 0.45868 0.19237 C 0.45694 0.20717 0.45208 0.22011 0.44913 0.23468 C 0.44809 0.26243 0.44722 0.28462 0.43802 0.30867 C 0.43732 0.31029 0.43316 0.32578 0.43177 0.32763 C 0.42899 0.33133 0.4243 0.33156 0.42066 0.33387 C 0.41146 0.35306 0.39288 0.34613 0.37934 0.36347 C 0.37882 0.36994 0.37847 0.37641 0.37777 0.38266 C 0.37743 0.38474 0.37621 0.3889 0.37621 0.3889 " pathEditMode="relative" ptsTypes="ff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xfrm>
            <a:off x="5572125" y="1500188"/>
            <a:ext cx="2928938" cy="4886325"/>
          </a:xfrm>
        </p:spPr>
        <p:txBody>
          <a:bodyPr/>
          <a:lstStyle/>
          <a:p>
            <a:r>
              <a:rPr lang="sr-Latn-CS" smtClean="0"/>
              <a:t>Potrošićete manje vode ako auto operete vodom iz kofe.</a:t>
            </a:r>
            <a:endParaRPr lang="en-US" smtClean="0"/>
          </a:p>
        </p:txBody>
      </p:sp>
      <p:sp>
        <p:nvSpPr>
          <p:cNvPr id="28675" name="Title 2"/>
          <p:cNvSpPr>
            <a:spLocks noGrp="1"/>
          </p:cNvSpPr>
          <p:nvPr>
            <p:ph type="title"/>
          </p:nvPr>
        </p:nvSpPr>
        <p:spPr>
          <a:xfrm>
            <a:off x="5572124" y="274638"/>
            <a:ext cx="3012317" cy="1143000"/>
          </a:xfrm>
        </p:spPr>
        <p:txBody>
          <a:bodyPr/>
          <a:lstStyle/>
          <a:p>
            <a:r>
              <a:rPr lang="en-US" smtClean="0"/>
              <a:t>Pranje auta</a:t>
            </a:r>
          </a:p>
        </p:txBody>
      </p:sp>
      <p:pic>
        <p:nvPicPr>
          <p:cNvPr id="28676" name="Picture 27" descr="infor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6325" y="6073775"/>
            <a:ext cx="2968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crevo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225" y="1073150"/>
            <a:ext cx="14795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2" descr="crveno 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3300" y="984250"/>
            <a:ext cx="8921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kola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3325" y="4533900"/>
            <a:ext cx="45656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1" descr="unutrasnjost kof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4088" y="3529013"/>
            <a:ext cx="9493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0" descr="spoljasnjost kof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3450" y="3519488"/>
            <a:ext cx="9937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sapunic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64063" y="5462588"/>
            <a:ext cx="6175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sundjer 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86288" y="5640388"/>
            <a:ext cx="6445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15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3.58382E-6 L -0.00157 -0.03376 " pathEditMode="relative" ptsTypes="AA">
                                      <p:cBhvr>
                                        <p:cTn id="6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72125" y="1500188"/>
            <a:ext cx="2928938" cy="4886325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sr-Latn-CS" smtClean="0"/>
              <a:t>Po mogućstvu, uključujte veš mašinu noću, kada je jeftina struja.</a:t>
            </a: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2124" y="274638"/>
            <a:ext cx="3012317" cy="1143000"/>
          </a:xfrm>
        </p:spPr>
        <p:txBody>
          <a:bodyPr/>
          <a:lstStyle/>
          <a:p>
            <a:r>
              <a:rPr lang="en-US" smtClean="0"/>
              <a:t>Ve</a:t>
            </a:r>
            <a:r>
              <a:rPr lang="sr-Latn-CS" smtClean="0"/>
              <a:t>š mašina</a:t>
            </a:r>
            <a:endParaRPr lang="en-US" smtClean="0"/>
          </a:p>
        </p:txBody>
      </p:sp>
      <p:pic>
        <p:nvPicPr>
          <p:cNvPr id="29700" name="Picture 4" descr="s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75" y="449263"/>
            <a:ext cx="18351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velika kazalj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7513" y="604838"/>
            <a:ext cx="161925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unutrasnjost ves mas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1338" y="3663950"/>
            <a:ext cx="1341437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spoljasnjost ves mas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2363" y="2359025"/>
            <a:ext cx="27527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mala kazalj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02113" y="954088"/>
            <a:ext cx="161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27" descr="informa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96325" y="6073775"/>
            <a:ext cx="2968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29"/>
          <p:cNvSpPr>
            <a:spLocks noChangeArrowheads="1"/>
          </p:cNvSpPr>
          <p:nvPr/>
        </p:nvSpPr>
        <p:spPr bwMode="auto">
          <a:xfrm>
            <a:off x="6960358" y="5205985"/>
            <a:ext cx="1924880" cy="1197313"/>
          </a:xfrm>
          <a:prstGeom prst="roundRect">
            <a:avLst>
              <a:gd name="adj" fmla="val 7487"/>
            </a:avLst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/>
              <a:t>Izaberite </a:t>
            </a:r>
            <a:r>
              <a:rPr lang="sr-Latn-CS" smtClean="0"/>
              <a:t>šestu</a:t>
            </a:r>
            <a:r>
              <a:rPr lang="en-US" smtClean="0"/>
              <a:t> </a:t>
            </a:r>
            <a:r>
              <a:rPr lang="en-US"/>
              <a:t>karticu</a:t>
            </a:r>
          </a:p>
        </p:txBody>
      </p:sp>
      <p:pic>
        <p:nvPicPr>
          <p:cNvPr id="13" name="Picture 31" descr="windows_close_progra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6932" y="5202170"/>
            <a:ext cx="3381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800000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12" grpId="0" animBg="1"/>
      <p:bldP spid="1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Ušteda energije u dom</a:t>
            </a:r>
            <a:r>
              <a:rPr lang="en-US" dirty="0" smtClean="0"/>
              <a:t>a</a:t>
            </a:r>
            <a:r>
              <a:rPr lang="sr-Latn-CS" dirty="0" smtClean="0"/>
              <a:t>ćinstvu je od društvenog značaja.</a:t>
            </a:r>
          </a:p>
          <a:p>
            <a:r>
              <a:rPr lang="sr-Latn-CS" dirty="0" smtClean="0"/>
              <a:t>Efikasnije korišćenje energije u domaćinstvu mora biti strateški cilj.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Rezime</a:t>
            </a:r>
            <a:endParaRPr lang="en-US" smtClean="0"/>
          </a:p>
        </p:txBody>
      </p:sp>
      <p:graphicFrame>
        <p:nvGraphicFramePr>
          <p:cNvPr id="6" name="Chart 5"/>
          <p:cNvGraphicFramePr/>
          <p:nvPr/>
        </p:nvGraphicFramePr>
        <p:xfrm>
          <a:off x="737264" y="1206880"/>
          <a:ext cx="4721556" cy="4444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build="p"/>
      <p:bldP spid="3" grpId="0"/>
      <p:bldGraphic spid="6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Prosečna mesečna potrošnja po kupcu iznosi 508 kW/h. Domaćinstva su najveći potrošači u Jagodini. Kada bi smanjili potrošnju za samo 10%, to bi znatno umanjilo Vaše račune i problem prosipanja energije bi skoro nestao.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Rezime</a:t>
            </a:r>
            <a:endParaRPr lang="en-US" smtClean="0"/>
          </a:p>
        </p:txBody>
      </p:sp>
      <p:graphicFrame>
        <p:nvGraphicFramePr>
          <p:cNvPr id="6" name="Chart 5"/>
          <p:cNvGraphicFramePr/>
          <p:nvPr/>
        </p:nvGraphicFramePr>
        <p:xfrm>
          <a:off x="737264" y="1206880"/>
          <a:ext cx="4721556" cy="4444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build="p"/>
      <p:bldGraphic spid="6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Oko 8 m</a:t>
            </a:r>
            <a:r>
              <a:rPr lang="sr-Latn-CS" baseline="30000" dirty="0" smtClean="0"/>
              <a:t>3</a:t>
            </a:r>
            <a:r>
              <a:rPr lang="sr-Latn-CS" dirty="0" smtClean="0"/>
              <a:t> po stanovniku se troši nenamenski. Kad bi se pridržavali naših saveta, ovaj broj bi bio znatno manji.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Rezime</a:t>
            </a:r>
            <a:endParaRPr lang="en-US" smtClean="0"/>
          </a:p>
        </p:txBody>
      </p:sp>
      <p:graphicFrame>
        <p:nvGraphicFramePr>
          <p:cNvPr id="6" name="Chart 5"/>
          <p:cNvGraphicFramePr/>
          <p:nvPr/>
        </p:nvGraphicFramePr>
        <p:xfrm>
          <a:off x="737264" y="1206880"/>
          <a:ext cx="4721556" cy="4444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build="p"/>
      <p:bldGraphic spid="6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5" descr="unutrasnjost ka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4650" y="3249613"/>
            <a:ext cx="7715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1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5450" y="3665538"/>
            <a:ext cx="5969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1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0688" y="3657600"/>
            <a:ext cx="5969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Ako se </a:t>
            </a:r>
            <a:r>
              <a:rPr lang="sr-Latn-CS" smtClean="0"/>
              <a:t>budete </a:t>
            </a:r>
            <a:r>
              <a:rPr lang="en-US" smtClean="0"/>
              <a:t>pridr</a:t>
            </a:r>
            <a:r>
              <a:rPr lang="sr-Latn-CS" smtClean="0"/>
              <a:t>žavali naših malih saveta, ako promenite svoje navike, uštedećete dosta novca bez velikog truda.</a:t>
            </a: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Zaključak</a:t>
            </a:r>
            <a:endParaRPr lang="en-US" smtClean="0"/>
          </a:p>
        </p:txBody>
      </p:sp>
      <p:pic>
        <p:nvPicPr>
          <p:cNvPr id="30727" name="Picture 14" descr="wall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678238"/>
            <a:ext cx="9874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6" descr="spoljasnjost kan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8775" y="3206750"/>
            <a:ext cx="8286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oklopac kan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3133725"/>
            <a:ext cx="8477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zelena stikl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63750" y="4470400"/>
            <a:ext cx="16764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83993E-7 L -0.00243 -0.26347 " pathEditMode="relative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-7.40741E-6 C -0.00086 -0.02686 -0.00156 -0.05371 -0.00261 -0.08056 C -0.00486 -0.13797 -0.0033 -0.19422 -0.04219 -0.22802 C -0.05313 -0.25001 -0.04827 -0.2463 -0.07101 -0.24214 C -0.08767 -0.2345 -0.0934 -0.21922 -0.10521 -0.20348 C -0.12292 -0.13542 -0.10799 -0.19654 -0.10799 -0.01042 " pathEditMode="relative" ptsTypes="fffffA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6 -5.65811E-6 C -0.00086 -0.01597 -0.00103 -0.01921 -0.00346 -0.03147 C -0.0045 -0.03679 -0.00711 -0.0472 -0.00711 -0.0472 C -0.00572 -0.0849 -0.00572 -0.12214 -0.00937 -0.15985 C -0.01023 -0.16887 -0.01006 -0.17836 -0.01284 -0.18668 C -0.01423 -0.19085 -0.0177 -0.19917 -0.0177 -0.19917 C -0.01891 -0.20635 -0.02048 -0.21652 -0.02343 -0.22254 C -0.02638 -0.22855 -0.02794 -0.22971 -0.03055 -0.23665 C -0.03246 -0.24151 -0.03992 -0.24775 -0.03992 -0.24775 C -0.0519 -0.24613 -0.05173 -0.24659 -0.06006 -0.23827 C -0.06423 -0.22971 -0.06787 -0.22046 -0.07169 -0.21167 C -0.07464 -0.19663 -0.07082 -0.21444 -0.07534 -0.19917 C -0.07985 -0.18414 -0.0828 -0.16795 -0.08593 -0.15222 C -0.08662 -0.14204 -0.08784 -0.13625 -0.0894 -0.127 C -0.09027 -0.12168 -0.09183 -0.11127 -0.09183 -0.11127 C -0.09183 -0.10503 -0.09409 -0.04303 -0.09409 -0.01412 " pathEditMode="relative" ptsTypes="fffffffffffffffA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72125" y="1500188"/>
            <a:ext cx="2928938" cy="488632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 </a:t>
            </a:r>
            <a:r>
              <a:rPr lang="pl-PL" dirty="0" smtClean="0"/>
              <a:t>Bespotrebna potrošnja energije u domaćinstvu ne predstavlja brigu, sve dok ne vidite </a:t>
            </a:r>
            <a:r>
              <a:rPr lang="en-US" dirty="0" err="1" smtClean="0"/>
              <a:t>ra</a:t>
            </a:r>
            <a:r>
              <a:rPr lang="sr-Latn-CS" dirty="0" smtClean="0"/>
              <a:t>č</a:t>
            </a:r>
            <a:r>
              <a:rPr lang="en-US" dirty="0" smtClean="0"/>
              <a:t>un.</a:t>
            </a:r>
            <a:endParaRPr lang="x-none" dirty="0" smtClean="0"/>
          </a:p>
          <a:p>
            <a:pPr>
              <a:defRPr/>
            </a:pPr>
            <a:r>
              <a:rPr lang="en-US" dirty="0" smtClean="0"/>
              <a:t> </a:t>
            </a:r>
            <a:r>
              <a:rPr lang="pl-PL" dirty="0" smtClean="0"/>
              <a:t>Nedostatak svesti je veliki problem sa kojim se suočavamo, ali mi smo tu da ukažemo na problem i predložimo rešenja</a:t>
            </a:r>
            <a:r>
              <a:rPr lang="en-US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2125" y="274638"/>
            <a:ext cx="2928938" cy="1143000"/>
          </a:xfrm>
        </p:spPr>
        <p:txBody>
          <a:bodyPr/>
          <a:lstStyle/>
          <a:p>
            <a:r>
              <a:rPr lang="en-US" smtClean="0"/>
              <a:t>Predgovor</a:t>
            </a:r>
          </a:p>
        </p:txBody>
      </p:sp>
      <p:pic>
        <p:nvPicPr>
          <p:cNvPr id="7172" name="Picture 15" descr="unutrasnjost ka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4650" y="3249613"/>
            <a:ext cx="7715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1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238" y="3713163"/>
            <a:ext cx="5969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1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8663" y="3754438"/>
            <a:ext cx="5969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6" descr="spoljasnjost kan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8775" y="3206750"/>
            <a:ext cx="8286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4" descr="wall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3678238"/>
            <a:ext cx="9874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oklopac kan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3133725"/>
            <a:ext cx="8477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crveno 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075" y="2852738"/>
            <a:ext cx="17145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27" descr="informat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96325" y="6073775"/>
            <a:ext cx="2968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29"/>
          <p:cNvSpPr>
            <a:spLocks noChangeArrowheads="1"/>
          </p:cNvSpPr>
          <p:nvPr/>
        </p:nvSpPr>
        <p:spPr bwMode="auto">
          <a:xfrm>
            <a:off x="6960358" y="5205985"/>
            <a:ext cx="1924880" cy="1197313"/>
          </a:xfrm>
          <a:prstGeom prst="roundRect">
            <a:avLst>
              <a:gd name="adj" fmla="val 7487"/>
            </a:avLst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/>
              <a:t>Izaberite prvu karticu</a:t>
            </a:r>
          </a:p>
        </p:txBody>
      </p:sp>
      <p:pic>
        <p:nvPicPr>
          <p:cNvPr id="12" name="Picture 31" descr="windows_close_progra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6932" y="5202170"/>
            <a:ext cx="3381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09827E-6 L 1.11111E-6 -0.27052 " pathEditMode="relative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2.77457E-6 C 0.01025 -0.01943 0.00331 -0.03769 0.00174 -0.06336 C 0.004 -0.07307 0.00348 -0.0837 0.00643 -0.09295 C 0.01112 -0.10798 0.0165 -0.12185 0.02553 -0.13318 C 0.03022 -0.14567 0.0323 -0.15469 0.04133 -0.16278 C 0.04671 -0.17364 0.05487 -0.18012 0.06355 -0.1859 C 0.07206 -0.18521 0.08056 -0.18521 0.0889 -0.18382 C 0.09324 -0.18312 0.10174 -0.17966 0.10174 -0.17966 " pathEditMode="relative" ptsTypes="ffffff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-0.17943 L 0.10348 -0.03353 " pathEditMode="relative" ptsTypes="AA">
                                      <p:cBhvr>
                                        <p:cTn id="2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2.77457E-6 C 0.01025 -0.01943 0.00331 -0.03769 0.00174 -0.06336 C 0.004 -0.07307 0.00348 -0.0837 0.00643 -0.09295 C 0.01112 -0.10798 0.0165 -0.12185 0.02553 -0.13318 C 0.03022 -0.14567 0.0323 -0.15469 0.04133 -0.16278 C 0.04671 -0.17364 0.05487 -0.18012 0.06355 -0.1859 C 0.07206 -0.18521 0.08056 -0.18521 0.0889 -0.18382 C 0.09324 -0.18312 0.10174 -0.17966 0.10174 -0.17966 " pathEditMode="relative" ptsTypes="fffffff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-0.17943 L 0.10348 -0.03353 " pathEditMode="relative" ptsTypes="AA">
                                      <p:cBhvr>
                                        <p:cTn id="2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0.27052 L -7.5E-6 0.00855 " pathEditMode="relative" ptsTypes="AA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7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11" grpId="0" animBg="1"/>
      <p:bldP spid="11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Zahvaljujemo</a:t>
            </a:r>
            <a:r>
              <a:rPr lang="en-US" dirty="0" smtClean="0"/>
              <a:t> </a:t>
            </a:r>
            <a:r>
              <a:rPr lang="en-US" dirty="0" err="1" smtClean="0"/>
              <a:t>vodovodu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elektrodistribuciji</a:t>
            </a:r>
            <a:r>
              <a:rPr lang="en-US" dirty="0" smtClean="0"/>
              <a:t> </a:t>
            </a:r>
            <a:r>
              <a:rPr lang="en-US" dirty="0" smtClean="0"/>
              <a:t>u </a:t>
            </a:r>
            <a:r>
              <a:rPr lang="en-US" dirty="0" err="1" smtClean="0"/>
              <a:t>Jagodini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pouzdanim</a:t>
            </a:r>
            <a:r>
              <a:rPr lang="en-US" dirty="0" smtClean="0"/>
              <a:t> </a:t>
            </a:r>
            <a:r>
              <a:rPr lang="en-US" dirty="0" err="1" smtClean="0"/>
              <a:t>podacima</a:t>
            </a:r>
            <a:r>
              <a:rPr lang="en-US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Autori</a:t>
            </a:r>
            <a:endParaRPr lang="en-US" smtClean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82844" y="274638"/>
            <a:ext cx="4681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Viktorija Jeremi</a:t>
            </a:r>
            <a:r>
              <a:rPr lang="sr-Latn-CS"/>
              <a:t>ć</a:t>
            </a:r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82844" y="6413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Strahinja Milojevi</a:t>
            </a:r>
            <a:r>
              <a:rPr lang="sr-Latn-CS"/>
              <a:t>ć</a:t>
            </a:r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82844" y="1008063"/>
            <a:ext cx="2181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Stefan Nikodijevi</a:t>
            </a:r>
            <a:r>
              <a:rPr lang="sr-Latn-CS"/>
              <a:t>ć</a:t>
            </a:r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82844" y="1374775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Mentor : Nadica Ku</a:t>
            </a:r>
            <a:r>
              <a:rPr lang="sr-Latn-CS"/>
              <a:t>š</a:t>
            </a:r>
            <a:r>
              <a:rPr lang="en-US"/>
              <a:t>i</a:t>
            </a:r>
            <a:r>
              <a:rPr lang="sr-Latn-CS"/>
              <a:t>ć</a:t>
            </a:r>
            <a:endParaRPr lang="en-US"/>
          </a:p>
        </p:txBody>
      </p:sp>
      <p:pic>
        <p:nvPicPr>
          <p:cNvPr id="12" name="Picture 76" descr="coollogo_com-1306853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8994" y="2613025"/>
            <a:ext cx="2743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8177 -0.02127 C 0.02049 -0.01179 0.1224 -0.01202 0.22448 -0.01064 C 0.25035 -0.00902 0.27518 -0.00624 0.30053 -0.00439 C 0.32431 -0.00046 0.34671 0.00254 0.37084 0.00416 C 0.38056 0.0067 0.38976 0.0111 0.39896 0.01457 C 0.40834 0.0178 0.42379 0.01827 0.43108 0.01896 C 0.44046 0.02312 0.45105 0.02543 0.45973 0.03168 C 0.46719 0.03699 0.47327 0.04462 0.48039 0.05064 C 0.48247 0.0548 0.4849 0.05873 0.48664 0.06335 C 0.4875 0.0659 0.48716 0.06913 0.4882 0.07168 C 0.48993 0.07561 0.49289 0.07838 0.49462 0.08231 C 0.49671 0.08694 0.49775 0.09225 0.49931 0.09711 C 0.49896 0.10451 0.49966 0.13249 0.49306 0.1415 C 0.48334 0.15468 0.47379 0.15422 0.46129 0.15838 C 0.44011 0.16532 0.41893 0.17295 0.39757 0.17734 C 0.37743 0.18127 0.35747 0.18358 0.33698 0.19006 C 0.29757 0.18081 0.26511 0.18474 0.22309 0.1859 C 0.13316 0.19514 0.04184 0.19306 -0.04826 0.19445 C -0.05138 0.19584 -0.05451 0.19769 -0.05781 0.19861 C -0.06302 0.2 -0.06857 0.19884 -0.07361 0.20069 C -0.11406 0.2148 -0.06007 0.20601 -0.10538 0.21133 C -0.12118 0.21549 -0.14809 0.22682 -0.1625 0.23884 C -0.16527 0.24116 -0.16753 0.24462 -0.17066 0.24717 C -0.18333 0.25757 -0.16527 0.23746 -0.18159 0.25364 C -0.19322 0.2652 -0.18263 0.26012 -0.19427 0.26405 C -0.19635 0.26682 -0.19843 0.27006 -0.20069 0.2726 C -0.2026 0.27468 -0.20538 0.27607 -0.20694 0.27884 C -0.21979 0.30312 -0.19947 0.27584 -0.2118 0.29156 C -0.21388 0.30266 -0.21892 0.30659 -0.22291 0.31699 C -0.22638 0.32601 -0.22777 0.33896 -0.22916 0.34867 C -0.22743 0.36347 -0.22604 0.36763 -0.21805 0.37827 C -0.21024 0.39954 -0.19687 0.41526 -0.18003 0.42266 C -0.16406 0.43699 -0.14982 0.44717 -0.13072 0.45017 C -0.12187 0.4541 -0.11302 0.45503 -0.10382 0.4585 C -0.09895 0.46035 -0.08958 0.46497 -0.08958 0.4652 C -0.08107 0.46428 -0.07257 0.46405 -0.06406 0.46289 C -0.05295 0.4615 -0.04184 0.45457 -0.03072 0.45225 C -0.01857 0.44416 -0.02725 0.44855 -0.00538 0.44601 C 0.00816 0.44439 0.0198 0.44254 0.03264 0.43746 C 0.04046 0.43445 0.04827 0.42936 0.05452 0.42266 C 0.06059 0.41665 0.06233 0.40879 0.06928 0.40578 C 0.07709 0.39884 0.08698 0.39607 0.09618 0.39306 C 0.1073 0.39538 0.10243 0.39514 0.11042 0.39514 " pathEditMode="relative" rAng="0" ptsTypes="ffffffffffffffffffffffffffffffffffffffffff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24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16337 0.04925 C -0.16597 0.0541 -0.17014 0.05803 -0.17118 0.06405 C -0.17743 0.09827 -0.1684 0.07168 -0.17587 0.09156 C -0.17726 0.10127 -0.17743 0.11145 -0.17917 0.12116 C -0.18125 0.13133 -0.18472 0.14081 -0.18698 0.15075 C -0.19549 0.19029 -0.20556 0.22913 -0.2125 0.26913 C -0.21111 0.30636 -0.20729 0.34173 -0.20608 0.37919 C -0.20799 0.42081 -0.20747 0.46497 -0.20139 0.5059 C -0.2 0.5385 -0.2026 0.57387 -0.19358 0.60532 C -0.19201 0.61665 -0.18906 0.62613 -0.18698 0.63676 C -0.18264 0.65873 -0.1875 0.65064 -0.18073 0.65988 C -0.17847 0.6689 -0.17639 0.67376 -0.16962 0.67723 C -0.14635 0.70705 -0.11528 0.70936 -0.08542 0.71931 C -0.06441 0.72671 -0.0434 0.73757 -0.02205 0.7422 C 0.01615 0.74104 0.05417 0.74081 0.09236 0.73827 C 0.10087 0.7378 0.1092 0.73526 0.11771 0.7341 C 0.12222 0.73364 0.13177 0.73179 0.13177 0.73202 C 0.1401 0.72832 0.14323 0.72347 0.14948 0.71468 C 0.14444 0.67029 0.15208 0.70035 0.13837 0.67723 C 0.13142 0.6652 0.13976 0.67029 0.13038 0.66659 C 0.12535 0.65988 0.11927 0.65434 0.11458 0.6474 C 0.1125 0.64462 0.11198 0.63977 0.10972 0.63676 C 0.10556 0.63214 0.1 0.63052 0.09549 0.62636 C 0.08594 0.61734 0.08299 0.61364 0.07639 0.60532 C 0.07413 0.59584 0.06528 0.57988 0.06528 0.57988 C 0.05608 0.54266 0.06042 0.4978 0.08125 0.47006 C 0.08229 0.4659 0.08247 0.46104 0.08438 0.45734 C 0.08628 0.45364 0.08976 0.45179 0.09236 0.44879 C 0.10104 0.43815 0.10799 0.43029 0.11771 0.42127 C 0.12656 0.41318 0.13247 0.40509 0.14132 0.39815 C 0.14878 0.38312 0.13889 0.40069 0.1526 0.38751 C 0.15625 0.38405 0.15833 0.37803 0.16215 0.3748 C 0.16372 0.37341 0.16528 0.37202 0.16684 0.37064 C 0.1724 0.35052 0.15226 0.33896 0.13993 0.33896 " pathEditMode="relative" rAng="0" ptsTypes="fffffffffffffffffffffffffffffffff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34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15243 -0.00647 C -0.13385 -0.00717 -0.11527 -0.00578 -0.09687 -0.00855 C -0.09062 -0.00948 -0.08524 -0.0148 -0.07934 -0.01711 C -0.071 -0.02035 -0.0625 -0.02266 -0.05399 -0.02543 C -0.02586 -0.03468 0.00955 -0.03399 0.03646 -0.03607 C 0.09254 -0.03306 0.14723 -0.02543 0.20313 -0.02127 C 0.22535 -0.01433 0.2474 -0.00647 0.2698 -0.00023 C 0.28733 0.00462 0.30573 0.00555 0.32223 0.01457 C 0.34306 0.0259 0.36528 0.0363 0.38733 0.04208 C 0.3974 0.05017 0.40938 0.05225 0.4191 0.06127 C 0.4323 0.07376 0.41928 0.06705 0.43021 0.07168 C 0.44132 0.09041 0.44428 0.09873 0.454 0.11815 C 0.46042 0.15376 0.47032 0.18798 0.47622 0.22405 C 0.47674 0.25017 0.47813 0.27607 0.47778 0.3022 C 0.47761 0.31006 0.47553 0.31769 0.47466 0.32532 C 0.46945 0.37041 0.46042 0.40763 0.44445 0.44809 C 0.44132 0.45619 0.44046 0.4659 0.43646 0.4733 C 0.42622 0.49272 0.39844 0.50913 0.38091 0.51561 C 0.36094 0.51191 0.34341 0.49896 0.32379 0.49457 C 0.31355 0.48925 0.30417 0.48116 0.29358 0.47769 C 0.2849 0.47468 0.26667 0.4733 0.26667 0.47353 C 0.2408 0.46058 0.21285 0.45179 0.18889 0.4333 C 0.17362 0.4215 0.16007 0.40578 0.14445 0.39514 C 0.13889 0.38012 0.12934 0.37156 0.12535 0.35491 C 0.12344 0.3341 0.1224 0.31376 0.11754 0.29364 C 0.11563 0.28601 0.1 0.2874 0.1 0.28763 " pathEditMode="relative" rAng="0" ptsTypes="fffffffffffffffffffffffff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24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10764 0.06058 C -0.08924 0.0726 -0.07083 0.08671 -0.05833 0.10913 C -0.05174 0.12116 -0.04757 0.13526 -0.04097 0.14728 C -0.03403 0.15977 -0.02674 0.17364 -0.01875 0.1852 C -0.01233 0.19445 -0.0033 0.20416 0.00191 0.21434 C 0.01111 0.2333 0.01858 0.25873 0.02569 0.27838 C 0.03368 0.30035 0.04444 0.32069 0.0559 0.33965 C 0.06337 0.36948 0.07396 0.40393 0.08594 0.43029 C 0.0908 0.44093 0.09618 0.45087 0.10173 0.46012 C 0.10712 0.46867 0.11371 0.47584 0.11771 0.48555 C 0.11875 0.48832 0.11944 0.4911 0.12101 0.49387 C 0.1467 0.53133 0.18628 0.55075 0.22257 0.55954 C 0.23923 0.56832 0.22309 0.56069 0.25278 0.56786 C 0.26007 0.56971 0.275 0.57434 0.275 0.57457 C 0.28889 0.58358 0.30417 0.58867 0.31944 0.59121 C 0.33385 0.58867 0.34184 0.58682 0.35417 0.58266 C 0.35642 0.58012 0.35833 0.57804 0.36059 0.57642 C 0.36302 0.57457 0.36649 0.57457 0.36858 0.57202 C 0.3717 0.56832 0.37795 0.55561 0.38125 0.5489 C 0.39531 0.49041 0.38351 0.4296 0.36215 0.37757 C 0.35278 0.33087 0.33003 0.29064 0.31944 0.24439 C 0.31684 0.23283 0.3151 0.22197 0.31302 0.21064 C 0.31094 0.19954 0.30989 0.17688 0.30989 0.17711 C 0.3118 0.13387 0.31042 0.11769 0.30191 0.07746 C 0.30052 0.07191 0.30052 0.0659 0.29861 0.06058 C 0.29514 0.04971 0.28941 0.04 0.28611 0.02867 C 0.28385 0.02104 0.27778 -0.00023 0.275 -0.00717 C 0.25451 -0.05549 0.26701 -0.01896 0.24167 -0.06636 C 0.22031 -0.1059 0.19635 -0.14358 0.16059 -0.15931 C 0.15226 -0.1667 0.15069 -0.16555 0.13993 -0.16347 C 0.13785 -0.16069 0.13507 -0.15861 0.13368 -0.15514 C 0.13229 -0.15121 0.13316 -0.14659 0.13212 -0.14243 C 0.13142 -0.13988 0.12986 -0.13803 0.12882 -0.13595 C 0.12101 -0.09988 0.10816 -0.06682 0.10035 -0.03052 C 0.09913 -0.01688 0.09583 -0.0037 0.09548 0.00971 C 0.09444 0.04601 0.0967 0.03445 0.10035 0.06058 C 0.1033 0.08116 0.09757 0.07468 0.10833 0.08162 C 0.12257 0.12 0.10989 0.18798 0.10989 0.23353 " pathEditMode="relative" rAng="0" ptsTypes="fffffffffffffffffffffffffffffffffffff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400"/>
                            </p:stCondLst>
                            <p:childTnLst>
                              <p:par>
                                <p:cTn id="31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9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8" grpId="0"/>
      <p:bldP spid="8" grpId="1"/>
      <p:bldP spid="8" grpId="2"/>
      <p:bldP spid="8" grpId="3"/>
      <p:bldP spid="8" grpId="4"/>
      <p:bldP spid="9" grpId="0"/>
      <p:bldP spid="9" grpId="1"/>
      <p:bldP spid="9" grpId="2"/>
      <p:bldP spid="9" grpId="3"/>
      <p:bldP spid="10" grpId="0"/>
      <p:bldP spid="10" grpId="1"/>
      <p:bldP spid="10" grpId="2"/>
      <p:bldP spid="10" grpId="3"/>
      <p:bldP spid="11" grpId="0"/>
      <p:bldP spid="11" grpId="1"/>
      <p:bldP spid="11" grpId="2"/>
      <p:bldP spid="11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72125" y="1500188"/>
            <a:ext cx="2928938" cy="4886325"/>
          </a:xfrm>
        </p:spPr>
        <p:txBody>
          <a:bodyPr/>
          <a:lstStyle/>
          <a:p>
            <a:r>
              <a:rPr lang="en-US" smtClean="0"/>
              <a:t> P</a:t>
            </a:r>
            <a:r>
              <a:rPr lang="pl-PL" smtClean="0"/>
              <a:t>ostavite šerpu na ploču šporeta, koja u potpunosti odgovara površini šerpe.</a:t>
            </a:r>
          </a:p>
          <a:p>
            <a:r>
              <a:rPr lang="pl-PL" smtClean="0"/>
              <a:t> Prilikom kuvanja koristite poklopac koji odgovara šerpi.</a:t>
            </a: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2125" y="274638"/>
            <a:ext cx="2928938" cy="1143000"/>
          </a:xfrm>
        </p:spPr>
        <p:txBody>
          <a:bodyPr/>
          <a:lstStyle/>
          <a:p>
            <a:r>
              <a:rPr lang="sr-Latn-CS" smtClean="0"/>
              <a:t>Kuvanje</a:t>
            </a:r>
            <a:endParaRPr lang="en-US" smtClean="0"/>
          </a:p>
        </p:txBody>
      </p:sp>
      <p:pic>
        <p:nvPicPr>
          <p:cNvPr id="4" name="Picture 20" descr="d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2398713"/>
            <a:ext cx="17462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d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5638" y="2541588"/>
            <a:ext cx="17462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d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4238" y="2646363"/>
            <a:ext cx="17462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d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8538" y="2932113"/>
            <a:ext cx="260350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d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7400" y="2659063"/>
            <a:ext cx="17462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7" descr="spore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25" y="3357563"/>
            <a:ext cx="1752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serpa bez poklop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4425" y="3309938"/>
            <a:ext cx="57943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poklopac tiganj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4363" y="-447675"/>
            <a:ext cx="5302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4" descr="uklj spore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5722">
            <a:off x="2293938" y="3921125"/>
            <a:ext cx="1333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6" descr="uklj spore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95550" y="3921125"/>
            <a:ext cx="1333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27" descr="uklj spore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73350" y="3917950"/>
            <a:ext cx="1333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28" descr="uklj spore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98813" y="3919538"/>
            <a:ext cx="1333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29" descr="uklj spore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00425" y="3921125"/>
            <a:ext cx="1333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30" descr="uklj spore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2513" y="3917950"/>
            <a:ext cx="1333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27" descr="informati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96325" y="6073775"/>
            <a:ext cx="2968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73472E-18 C 0.00017 -0.00833 0.00034 -0.01667 0.00069 -0.025 C 0.00069 -0.02593 0.00121 -0.02685 0.00139 -0.02778 C 0.00173 -0.02963 0.00208 -0.03796 0.00347 -0.03982 C 0.00798 -0.04583 0.01146 -0.04977 0.01666 -0.05463 C 0.02118 -0.0588 0.01614 -0.05648 0.02152 -0.05833 C 0.02621 -0.06204 0.02378 -0.06065 0.02916 -0.06296 C 0.02986 -0.0632 0.03125 -0.06389 0.03125 -0.06389 C 0.04097 -0.0632 0.04948 -0.06134 0.05902 -0.05926 C 0.06284 -0.05718 0.06614 -0.05463 0.07014 -0.05278 C 0.07152 -0.05208 0.0743 -0.05093 0.0743 -0.05093 C 0.0776 -0.04445 0.07569 -0.04653 0.07916 -0.04352 C 0.07986 -0.03958 0.0809 -0.03681 0.08264 -0.03333 C 0.08229 -0.02639 0.08003 -0.0007 0.08333 0.0037 " pathEditMode="relative" ptsTypes="fffffffffffff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526E-6 L 0.00313 0.53896 " pathEditMode="relative" ptsTypes="AA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72125" y="1500188"/>
            <a:ext cx="2928938" cy="4886325"/>
          </a:xfrm>
        </p:spPr>
        <p:txBody>
          <a:bodyPr/>
          <a:lstStyle/>
          <a:p>
            <a:r>
              <a:rPr lang="en-US" smtClean="0"/>
              <a:t> Koristite plinske </a:t>
            </a:r>
            <a:r>
              <a:rPr lang="sr-Latn-CS" smtClean="0"/>
              <a:t>š</a:t>
            </a:r>
            <a:r>
              <a:rPr lang="en-US" smtClean="0"/>
              <a:t>porete ili </a:t>
            </a:r>
            <a:r>
              <a:rPr lang="sr-Latn-CS" smtClean="0"/>
              <a:t>š</a:t>
            </a:r>
            <a:r>
              <a:rPr lang="en-US" smtClean="0"/>
              <a:t>porete sa indukcionom plo</a:t>
            </a:r>
            <a:r>
              <a:rPr lang="sr-Latn-CS" smtClean="0"/>
              <a:t>č</a:t>
            </a:r>
            <a:r>
              <a:rPr lang="en-US" smtClean="0"/>
              <a:t>om.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2125" y="274638"/>
            <a:ext cx="2928938" cy="1143000"/>
          </a:xfrm>
        </p:spPr>
        <p:txBody>
          <a:bodyPr/>
          <a:lstStyle/>
          <a:p>
            <a:r>
              <a:rPr lang="sr-Latn-CS" smtClean="0"/>
              <a:t>Šporeti</a:t>
            </a:r>
            <a:endParaRPr lang="en-US" smtClean="0"/>
          </a:p>
        </p:txBody>
      </p:sp>
      <p:pic>
        <p:nvPicPr>
          <p:cNvPr id="9220" name="Picture 10" descr="plin sporet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928688"/>
            <a:ext cx="1497013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2" descr="indukc spor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3857625"/>
            <a:ext cx="1855787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3" descr="elektricni spor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2338" y="1951038"/>
            <a:ext cx="1585912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crveno 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3141663"/>
            <a:ext cx="17145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zelena stikl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2636838"/>
            <a:ext cx="714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zelena stikl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5643563"/>
            <a:ext cx="714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7" descr="informa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96325" y="6073775"/>
            <a:ext cx="2968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29"/>
          <p:cNvSpPr>
            <a:spLocks noChangeArrowheads="1"/>
          </p:cNvSpPr>
          <p:nvPr/>
        </p:nvSpPr>
        <p:spPr bwMode="auto">
          <a:xfrm>
            <a:off x="6960358" y="5205985"/>
            <a:ext cx="1924880" cy="1197313"/>
          </a:xfrm>
          <a:prstGeom prst="roundRect">
            <a:avLst>
              <a:gd name="adj" fmla="val 7487"/>
            </a:avLst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/>
              <a:t>Izaberite </a:t>
            </a:r>
            <a:r>
              <a:rPr lang="sr-Latn-CS" smtClean="0"/>
              <a:t>treću</a:t>
            </a:r>
            <a:r>
              <a:rPr lang="en-US" smtClean="0"/>
              <a:t> </a:t>
            </a:r>
            <a:r>
              <a:rPr lang="en-US"/>
              <a:t>karticu</a:t>
            </a:r>
          </a:p>
        </p:txBody>
      </p:sp>
      <p:pic>
        <p:nvPicPr>
          <p:cNvPr id="14" name="Picture 31" descr="windows_close_progra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6932" y="5202170"/>
            <a:ext cx="3381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72125" y="1500188"/>
            <a:ext cx="2928938" cy="4886325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sr-Latn-CS" smtClean="0"/>
              <a:t>Udaljite šporet od frižidera.</a:t>
            </a: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2125" y="274638"/>
            <a:ext cx="2928938" cy="1143000"/>
          </a:xfrm>
        </p:spPr>
        <p:txBody>
          <a:bodyPr/>
          <a:lstStyle/>
          <a:p>
            <a:r>
              <a:rPr lang="sr-Latn-CS" smtClean="0"/>
              <a:t>Uređaji</a:t>
            </a:r>
            <a:endParaRPr lang="en-US" smtClean="0"/>
          </a:p>
        </p:txBody>
      </p:sp>
      <p:pic>
        <p:nvPicPr>
          <p:cNvPr id="10244" name="Picture 4" descr="frizi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333625"/>
            <a:ext cx="1795463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por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563" y="3162300"/>
            <a:ext cx="17557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7" descr="inform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073775"/>
            <a:ext cx="2968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91304E-6 L 0.14184 -3.91304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72125" y="1500188"/>
            <a:ext cx="2928938" cy="4886325"/>
          </a:xfrm>
        </p:spPr>
        <p:txBody>
          <a:bodyPr/>
          <a:lstStyle/>
          <a:p>
            <a:r>
              <a:rPr lang="en-US" smtClean="0"/>
              <a:t> Podesite termostat na fri</a:t>
            </a:r>
            <a:r>
              <a:rPr lang="sr-Latn-CS" smtClean="0"/>
              <a:t>žideru.</a:t>
            </a: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2125" y="274638"/>
            <a:ext cx="2928938" cy="1143000"/>
          </a:xfrm>
        </p:spPr>
        <p:txBody>
          <a:bodyPr/>
          <a:lstStyle/>
          <a:p>
            <a:r>
              <a:rPr lang="en-US" smtClean="0"/>
              <a:t>Fri</a:t>
            </a:r>
            <a:r>
              <a:rPr lang="sr-Latn-CS" smtClean="0"/>
              <a:t>žider</a:t>
            </a:r>
            <a:endParaRPr lang="en-US" smtClean="0"/>
          </a:p>
        </p:txBody>
      </p:sp>
      <p:pic>
        <p:nvPicPr>
          <p:cNvPr id="11268" name="Picture 2" descr="frizi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152775"/>
            <a:ext cx="27432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 descr="termostat za frizid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700213"/>
            <a:ext cx="1536700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friziderski kot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649243">
            <a:off x="3829844" y="2226469"/>
            <a:ext cx="8382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2268538" y="2852738"/>
            <a:ext cx="158273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1272" name="Picture 27" descr="infor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073775"/>
            <a:ext cx="2968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996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72125" y="1500188"/>
            <a:ext cx="2928938" cy="4886325"/>
          </a:xfrm>
        </p:spPr>
        <p:txBody>
          <a:bodyPr/>
          <a:lstStyle/>
          <a:p>
            <a:r>
              <a:rPr lang="sr-Latn-CS" smtClean="0"/>
              <a:t>I</a:t>
            </a:r>
            <a:r>
              <a:rPr lang="en-US" smtClean="0"/>
              <a:t>zvadit</a:t>
            </a:r>
            <a:r>
              <a:rPr lang="sr-Latn-CS" smtClean="0"/>
              <a:t>e</a:t>
            </a:r>
            <a:r>
              <a:rPr lang="en-US" smtClean="0"/>
              <a:t> namirnice </a:t>
            </a:r>
            <a:r>
              <a:rPr lang="sr-Latn-CS" smtClean="0"/>
              <a:t> </a:t>
            </a:r>
            <a:r>
              <a:rPr lang="en-US" smtClean="0"/>
              <a:t>iz zamrziva</a:t>
            </a:r>
            <a:r>
              <a:rPr lang="sr-Latn-CS" smtClean="0"/>
              <a:t>č</a:t>
            </a:r>
            <a:r>
              <a:rPr lang="en-US" smtClean="0"/>
              <a:t>a i sa</a:t>
            </a:r>
            <a:r>
              <a:rPr lang="sr-Latn-CS" smtClean="0"/>
              <a:t>č</a:t>
            </a:r>
            <a:r>
              <a:rPr lang="en-US" smtClean="0"/>
              <a:t>eka</a:t>
            </a:r>
            <a:r>
              <a:rPr lang="sr-Latn-CS" smtClean="0"/>
              <a:t>j</a:t>
            </a:r>
            <a:r>
              <a:rPr lang="en-US" smtClean="0"/>
              <a:t>t</a:t>
            </a:r>
            <a:r>
              <a:rPr lang="sr-Latn-CS" smtClean="0"/>
              <a:t>e</a:t>
            </a:r>
            <a:r>
              <a:rPr lang="en-US" smtClean="0"/>
              <a:t> da se odmrznu prirodnim putem.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2125" y="274638"/>
            <a:ext cx="2928938" cy="1143000"/>
          </a:xfrm>
        </p:spPr>
        <p:txBody>
          <a:bodyPr/>
          <a:lstStyle/>
          <a:p>
            <a:r>
              <a:rPr lang="sr-Latn-CS" smtClean="0"/>
              <a:t>Namirnice</a:t>
            </a:r>
            <a:endParaRPr lang="en-US" smtClean="0"/>
          </a:p>
        </p:txBody>
      </p:sp>
      <p:pic>
        <p:nvPicPr>
          <p:cNvPr id="12292" name="Picture 13" descr="gornji deo zamrziva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338" y="2732088"/>
            <a:ext cx="256063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frozen me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4941888"/>
            <a:ext cx="8509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mikrotalas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7425" y="1476375"/>
            <a:ext cx="171926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grasa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38338" y="4718050"/>
            <a:ext cx="6969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fish fing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075" y="5229225"/>
            <a:ext cx="682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crveno 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55988" y="1084263"/>
            <a:ext cx="17145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4" descr="donji deo zamrzivaca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2313" y="3636963"/>
            <a:ext cx="413067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27" descr="informati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96325" y="6073775"/>
            <a:ext cx="2968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7 0.08673 C 0.01059 0.07354 0.01025 0.06776 0.00052 0.06152 C -0.00451 0.05435 -0.01163 0.05157 -0.01684 0.04464 C -0.02239 0.03724 -0.02725 0.02868 -0.03281 0.02128 C -0.03767 0.0081 -0.04253 -0.00624 -0.05017 -0.01688 C -0.05538 -0.03746 -0.04687 -0.00809 -0.05659 -0.02729 C -0.05781 -0.02983 -0.05729 -0.03307 -0.05816 -0.03584 C -0.06111 -0.04625 -0.06649 -0.05342 -0.06927 -0.0636 C -0.0743 -0.08117 -0.07812 -0.09991 -0.08194 -0.11818 C -0.08402 -0.12835 -0.08541 -0.13714 -0.08993 -0.1457 C -0.09184 -0.19634 -0.08993 -0.24792 -0.09618 -0.2981 C -0.09739 -0.33719 -0.0934 -0.34112 -0.1026 -0.36563 C -0.10416 -0.3839 -0.1026 -0.38136 -0.10729 -0.39523 C -0.10833 -0.39824 -0.11059 -0.40356 -0.11059 -0.40333 " pathEditMode="relative" rAng="0" ptsTypes="fffffffffffff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-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89 0.02662 C 0.03819 0.02546 0.03316 0.01666 0.0316 0.01551 C 0.02795 0.01273 0.02326 0.0118 0.01927 0.00949 C 0.0151 0.00347 0.00139 -0.00672 -0.00538 -0.01088 C -0.01302 -0.01574 -0.01962 -0.01551 -0.02656 -0.02199 C -0.03212 -0.02709 -0.03681 -0.03241 -0.04236 -0.03773 C -0.04479 -0.04422 -0.04931 -0.04838 -0.05469 -0.05324 C -0.06042 -0.06389 -0.07084 -0.07523 -0.07761 -0.08449 C -0.08177 -0.09005 -0.08299 -0.09722 -0.08646 -0.10324 C -0.09601 -0.12037 -0.10261 -0.13982 -0.1092 -0.1581 C -0.1099 -0.16204 -0.11042 -0.16644 -0.11129 -0.1706 C -0.11233 -0.17685 -0.11476 -0.18935 -0.11476 -0.18912 C -0.1158 -0.20324 -0.11806 -0.21736 -0.11806 -0.23148 C -0.11806 -0.35023 -0.10504 -0.29861 -0.11806 -0.34537 C -0.11511 -0.36435 -0.11424 -0.37246 -0.10573 -0.38935 C -0.10469 -0.39398 -0.10174 -0.40834 -0.10052 -0.41111 C -0.09584 -0.42408 -0.08524 -0.4338 -0.08108 -0.44699 C -0.07761 -0.45903 -0.07813 -0.45972 -0.07587 -0.4706 C -0.07535 -0.47315 -0.07413 -0.47824 -0.07413 -0.47801 " pathEditMode="relative" rAng="0" ptsTypes="ffffffffffffffffff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4.39306E-6 C -0.00729 -0.01919 -0.02222 -0.02936 -0.03333 -0.04416 C -0.03975 -0.05272 -0.04322 -0.06081 -0.05086 -0.06728 C -0.05399 -0.08046 -0.05017 -0.06682 -0.05711 -0.08208 C -0.06388 -0.09711 -0.06892 -0.11422 -0.07621 -0.12855 C -0.07899 -0.13387 -0.08298 -0.13803 -0.08576 -0.14335 C -0.09114 -0.15376 -0.09183 -0.16347 -0.09999 -0.17087 C -0.10329 -0.18636 -0.1085 -0.2 -0.11267 -0.21526 C -0.1144 -0.2215 -0.11597 -0.22798 -0.11753 -0.23422 C -0.11805 -0.2363 -0.11909 -0.24069 -0.11909 -0.24069 C -0.12065 -0.25665 -0.12291 -0.27399 -0.12708 -0.28925 C -0.12604 -0.29711 -0.12552 -0.30497 -0.12378 -0.3126 C -0.12239 -0.31884 -0.11753 -0.32162 -0.11423 -0.32532 C -0.10208 -0.33919 -0.09131 -0.35376 -0.07777 -0.36532 C -0.07187 -0.3704 -0.06805 -0.37988 -0.06354 -0.38659 C -0.05468 -0.39954 -0.04548 -0.41202 -0.03819 -0.42659 C -0.03229 -0.47052 -0.03333 -0.45688 -0.03333 -0.52601 " pathEditMode="relative" ptsTypes="ffffffffffffffff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72125" y="1500188"/>
            <a:ext cx="2928938" cy="4886325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 V</a:t>
            </a:r>
            <a:r>
              <a:rPr lang="sr-Latn-CS" smtClean="0"/>
              <a:t>odimo računa da na zamrzivač ne padaju sunčevi zraci.</a:t>
            </a:r>
          </a:p>
          <a:p>
            <a:r>
              <a:rPr lang="sr-Latn-CS" smtClean="0"/>
              <a:t>U prostoriji gde je temperatura 15</a:t>
            </a:r>
            <a:r>
              <a:rPr lang="sr-Latn-CS" smtClean="0">
                <a:latin typeface="Arial" charset="0"/>
                <a:cs typeface="Arial" charset="0"/>
              </a:rPr>
              <a:t>º</a:t>
            </a:r>
            <a:r>
              <a:rPr lang="sr-Latn-CS" smtClean="0"/>
              <a:t> </a:t>
            </a:r>
            <a:r>
              <a:rPr lang="en-US" smtClean="0"/>
              <a:t>on</a:t>
            </a:r>
            <a:r>
              <a:rPr lang="sr-Latn-CS" smtClean="0"/>
              <a:t> troši za trećinu energije manje nego u prostoriji od 25</a:t>
            </a:r>
            <a:r>
              <a:rPr lang="sr-Latn-CS" smtClean="0">
                <a:latin typeface="Arial" charset="0"/>
                <a:cs typeface="Arial" charset="0"/>
              </a:rPr>
              <a:t>º</a:t>
            </a:r>
            <a:r>
              <a:rPr lang="sr-Latn-CS" smtClean="0"/>
              <a:t>.</a:t>
            </a: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2125" y="274638"/>
            <a:ext cx="2928938" cy="1143000"/>
          </a:xfrm>
        </p:spPr>
        <p:txBody>
          <a:bodyPr/>
          <a:lstStyle/>
          <a:p>
            <a:r>
              <a:rPr lang="sr-Latn-CS" smtClean="0"/>
              <a:t>Zamrzivač</a:t>
            </a:r>
            <a:endParaRPr lang="en-US" smtClean="0"/>
          </a:p>
        </p:txBody>
      </p:sp>
      <p:pic>
        <p:nvPicPr>
          <p:cNvPr id="10" name="Picture 4" descr="zamrzivac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9788" y="3979863"/>
            <a:ext cx="3319462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7" name="Picture 6" descr="pendz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" y="1257300"/>
            <a:ext cx="760413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7"/>
          <p:cNvSpPr>
            <a:spLocks noChangeArrowheads="1"/>
          </p:cNvSpPr>
          <p:nvPr/>
        </p:nvSpPr>
        <p:spPr bwMode="auto">
          <a:xfrm rot="2687180">
            <a:off x="681038" y="2555875"/>
            <a:ext cx="3013075" cy="333375"/>
          </a:xfrm>
          <a:prstGeom prst="rightArrow">
            <a:avLst>
              <a:gd name="adj1" fmla="val 50000"/>
              <a:gd name="adj2" fmla="val 225952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rot="2687180">
            <a:off x="731838" y="3009900"/>
            <a:ext cx="2659062" cy="334963"/>
          </a:xfrm>
          <a:prstGeom prst="rightArrow">
            <a:avLst>
              <a:gd name="adj1" fmla="val 50000"/>
              <a:gd name="adj2" fmla="val 198459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 rot="2687180">
            <a:off x="771525" y="3427413"/>
            <a:ext cx="2393950" cy="334962"/>
          </a:xfrm>
          <a:prstGeom prst="rightArrow">
            <a:avLst>
              <a:gd name="adj1" fmla="val 50000"/>
              <a:gd name="adj2" fmla="val 178673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15" name="Picture 13" descr="zaves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200" y="1203325"/>
            <a:ext cx="10414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27" descr="infor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073775"/>
            <a:ext cx="2968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29"/>
          <p:cNvSpPr>
            <a:spLocks noChangeArrowheads="1"/>
          </p:cNvSpPr>
          <p:nvPr/>
        </p:nvSpPr>
        <p:spPr bwMode="auto">
          <a:xfrm>
            <a:off x="6960358" y="5205985"/>
            <a:ext cx="1924880" cy="1197313"/>
          </a:xfrm>
          <a:prstGeom prst="roundRect">
            <a:avLst>
              <a:gd name="adj" fmla="val 7487"/>
            </a:avLst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/>
              <a:t>Izaberite </a:t>
            </a:r>
            <a:r>
              <a:rPr lang="en-US" smtClean="0"/>
              <a:t>drugu </a:t>
            </a:r>
            <a:r>
              <a:rPr lang="en-US"/>
              <a:t>karticu</a:t>
            </a:r>
          </a:p>
        </p:txBody>
      </p:sp>
      <p:pic>
        <p:nvPicPr>
          <p:cNvPr id="19" name="Picture 31" descr="windows_close_progr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6932" y="5202170"/>
            <a:ext cx="3381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658</Words>
  <Application>Microsoft Office PowerPoint</Application>
  <PresentationFormat>On-screen Show (4:3)</PresentationFormat>
  <Paragraphs>100</Paragraphs>
  <Slides>30</Slides>
  <Notes>3</Notes>
  <HiddenSlides>27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  <vt:variant>
        <vt:lpstr>Custom Shows</vt:lpstr>
      </vt:variant>
      <vt:variant>
        <vt:i4>7</vt:i4>
      </vt:variant>
    </vt:vector>
  </HeadingPairs>
  <TitlesOfParts>
    <vt:vector size="38" baseType="lpstr">
      <vt:lpstr>Office Theme</vt:lpstr>
      <vt:lpstr>Priručnik za uštedu energije</vt:lpstr>
      <vt:lpstr>Sadržaj</vt:lpstr>
      <vt:lpstr>Predgovor</vt:lpstr>
      <vt:lpstr>Kuvanje</vt:lpstr>
      <vt:lpstr>Šporeti</vt:lpstr>
      <vt:lpstr>Uređaji</vt:lpstr>
      <vt:lpstr>Frižider</vt:lpstr>
      <vt:lpstr>Namirnice</vt:lpstr>
      <vt:lpstr>Zamrzivač</vt:lpstr>
      <vt:lpstr>Osvetljenje</vt:lpstr>
      <vt:lpstr>Osvetljenje</vt:lpstr>
      <vt:lpstr>Umivanje</vt:lpstr>
      <vt:lpstr>Umivanje</vt:lpstr>
      <vt:lpstr>Toalet</vt:lpstr>
      <vt:lpstr>Toalet</vt:lpstr>
      <vt:lpstr>Grejanje</vt:lpstr>
      <vt:lpstr>Uređaji</vt:lpstr>
      <vt:lpstr>Uređaji</vt:lpstr>
      <vt:lpstr>Uređaji</vt:lpstr>
      <vt:lpstr>Tuširanje</vt:lpstr>
      <vt:lpstr>Bojler</vt:lpstr>
      <vt:lpstr>Pranje auta</vt:lpstr>
      <vt:lpstr>Pranje auta</vt:lpstr>
      <vt:lpstr>Pranje auta</vt:lpstr>
      <vt:lpstr>Veš mašina</vt:lpstr>
      <vt:lpstr>Rezime</vt:lpstr>
      <vt:lpstr>Rezime</vt:lpstr>
      <vt:lpstr>Rezime</vt:lpstr>
      <vt:lpstr>Zaključak</vt:lpstr>
      <vt:lpstr>Autori</vt:lpstr>
      <vt:lpstr>kuvanje</vt:lpstr>
      <vt:lpstr>frizideri</vt:lpstr>
      <vt:lpstr>osvetljenje</vt:lpstr>
      <vt:lpstr>pranje</vt:lpstr>
      <vt:lpstr>toalet</vt:lpstr>
      <vt:lpstr>grejanje</vt:lpstr>
      <vt:lpstr>ostali uredjaji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nn</dc:creator>
  <cp:lastModifiedBy>Dell</cp:lastModifiedBy>
  <cp:revision>110</cp:revision>
  <dcterms:created xsi:type="dcterms:W3CDTF">2011-12-03T20:55:44Z</dcterms:created>
  <dcterms:modified xsi:type="dcterms:W3CDTF">2012-06-14T19:10:58Z</dcterms:modified>
</cp:coreProperties>
</file>