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82" r:id="rId7"/>
    <p:sldId id="262" r:id="rId8"/>
    <p:sldId id="263" r:id="rId9"/>
    <p:sldId id="283" r:id="rId10"/>
    <p:sldId id="264" r:id="rId11"/>
    <p:sldId id="266" r:id="rId12"/>
    <p:sldId id="267" r:id="rId13"/>
    <p:sldId id="268" r:id="rId14"/>
    <p:sldId id="269" r:id="rId15"/>
    <p:sldId id="270" r:id="rId16"/>
    <p:sldId id="279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53" autoAdjust="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9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8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5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60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49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7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44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0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71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8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A39DC20-1183-4889-8F87-F66C8D382728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1CECAD12-5883-4E92-BB2D-9B34F1B7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8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sz="8800" dirty="0" smtClean="0"/>
              <a:t>Израда школске документације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Гимназија „Светозар Марковић“ у Јагодини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70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Пример глобалног плана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6720034"/>
              </p:ext>
            </p:extLst>
          </p:nvPr>
        </p:nvGraphicFramePr>
        <p:xfrm>
          <a:off x="1201784" y="1815740"/>
          <a:ext cx="9431383" cy="4402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112"/>
                <a:gridCol w="1567486"/>
                <a:gridCol w="449906"/>
                <a:gridCol w="458223"/>
                <a:gridCol w="544423"/>
                <a:gridCol w="544423"/>
                <a:gridCol w="424953"/>
                <a:gridCol w="461248"/>
                <a:gridCol w="461248"/>
                <a:gridCol w="442345"/>
                <a:gridCol w="660870"/>
                <a:gridCol w="1393573"/>
                <a:gridCol w="1393573"/>
              </a:tblGrid>
              <a:tr h="431601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effectLst/>
                        </a:rPr>
                        <a:t>Редни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effectLst/>
                        </a:rPr>
                        <a:t>број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400" kern="1200">
                          <a:effectLst/>
                        </a:rPr>
                        <a:t>Модул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 gridSpan="10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Месец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Укупно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</a:tr>
              <a:tr h="4704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IX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XI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XII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III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IV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V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VI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9237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1.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400" kern="1200">
                          <a:effectLst/>
                        </a:rPr>
                        <a:t>Предузеће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3</a:t>
                      </a:r>
                      <a:r>
                        <a:rPr lang="sr-Cyrl-RS" sz="1400" kern="12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</a:tr>
              <a:tr h="12233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2.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Пословне функције предузећа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3</a:t>
                      </a:r>
                      <a:r>
                        <a:rPr lang="sr-Cyrl-RS" sz="1400" kern="12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</a:tr>
              <a:tr h="9214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3.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</a:tr>
              <a:tr h="43160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Укупно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74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13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0721344"/>
              </p:ext>
            </p:extLst>
          </p:nvPr>
        </p:nvGraphicFramePr>
        <p:xfrm>
          <a:off x="526473" y="387927"/>
          <a:ext cx="10986654" cy="59158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5668"/>
                <a:gridCol w="4469889"/>
                <a:gridCol w="5171097"/>
              </a:tblGrid>
              <a:tr h="7508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err="1">
                          <a:effectLst/>
                        </a:rPr>
                        <a:t>Редни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err="1">
                          <a:effectLst/>
                        </a:rPr>
                        <a:t>број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kern="1200">
                          <a:effectLst/>
                        </a:rPr>
                        <a:t>ТЕМА/</a:t>
                      </a:r>
                      <a:endParaRPr lang="en-US" sz="8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kern="1200">
                          <a:effectLst/>
                        </a:rPr>
                        <a:t>ОБЛАСТ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МЕЂУПРЕДМЕТНЕ КОМПЕТЕНЦИЈЕ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 anchor="ctr"/>
                </a:tc>
              </a:tr>
              <a:tr h="11313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1.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 anchor="ctr"/>
                </a:tc>
                <a:tc>
                  <a:txBody>
                    <a:bodyPr/>
                    <a:lstStyle/>
                    <a:p>
                      <a:pPr marL="4572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kern="1200" dirty="0">
                          <a:effectLst/>
                        </a:rPr>
                        <a:t>Предузеће 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компетенција за учење, комуникација, рад са подацима и информацијама, решавање проблема, сарадња, дигитална компетенција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/>
                </a:tc>
              </a:tr>
              <a:tr h="5007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>
                          <a:effectLst/>
                        </a:rPr>
                        <a:t>2.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Пословне функције предузећа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/>
                </a:tc>
              </a:tr>
              <a:tr h="35329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82" marR="41282" marT="72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00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Месечни, оперативни план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Предаје се до 5. у месецу за текући месец</a:t>
            </a:r>
          </a:p>
          <a:p>
            <a:r>
              <a:rPr lang="sr-Cyrl-RS" dirty="0" smtClean="0"/>
              <a:t>Обухвата дидактичко-методичку разраду наставних тема на наставне јединице</a:t>
            </a:r>
          </a:p>
          <a:p>
            <a:r>
              <a:rPr lang="sr-Cyrl-RS" dirty="0" smtClean="0"/>
              <a:t>Може да садржи следеће рубрике:</a:t>
            </a:r>
          </a:p>
          <a:p>
            <a:pPr marL="0" indent="0">
              <a:buNone/>
            </a:pPr>
            <a:r>
              <a:rPr lang="sr-Cyrl-RS" dirty="0" smtClean="0"/>
              <a:t>-  Назив области/теме/модула</a:t>
            </a:r>
          </a:p>
          <a:p>
            <a:pPr>
              <a:buFontTx/>
              <a:buChar char="-"/>
            </a:pPr>
            <a:r>
              <a:rPr lang="sr-Cyrl-RS" dirty="0" smtClean="0"/>
              <a:t>Називе наставих  јединица и њихов распоред у оквру области/тема/модула</a:t>
            </a:r>
          </a:p>
          <a:p>
            <a:pPr>
              <a:buFontTx/>
              <a:buChar char="-"/>
            </a:pPr>
            <a:r>
              <a:rPr lang="sr-Cyrl-RS" dirty="0" smtClean="0"/>
              <a:t>Исходе операционализоване на ниво оперативног плана</a:t>
            </a:r>
          </a:p>
          <a:p>
            <a:pPr>
              <a:buFontTx/>
              <a:buChar char="-"/>
            </a:pPr>
            <a:r>
              <a:rPr lang="sr-Cyrl-RS" dirty="0" smtClean="0"/>
              <a:t>Тип часа</a:t>
            </a:r>
          </a:p>
          <a:p>
            <a:pPr>
              <a:buFontTx/>
              <a:buChar char="-"/>
            </a:pPr>
            <a:r>
              <a:rPr lang="sr-Cyrl-RS" dirty="0" smtClean="0"/>
              <a:t>Међупредметно повезивање и међупредметне компетенције</a:t>
            </a:r>
          </a:p>
          <a:p>
            <a:pPr>
              <a:buFontTx/>
              <a:buChar char="-"/>
            </a:pPr>
            <a:r>
              <a:rPr lang="sr-Cyrl-RS" dirty="0" smtClean="0"/>
              <a:t>Евалуација плана – пише се на крају месеца, садржи битне коментаре које су наставнику битне за следећу реализацију (самоевалуација)</a:t>
            </a:r>
          </a:p>
        </p:txBody>
      </p:sp>
    </p:spTree>
    <p:extLst>
      <p:ext uri="{BB962C8B-B14F-4D97-AF65-F5344CB8AC3E}">
        <p14:creationId xmlns:p14="http://schemas.microsoft.com/office/powerpoint/2010/main" val="3466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962" y="128016"/>
            <a:ext cx="10058400" cy="1021515"/>
          </a:xfrm>
        </p:spPr>
        <p:txBody>
          <a:bodyPr>
            <a:normAutofit/>
          </a:bodyPr>
          <a:lstStyle/>
          <a:p>
            <a:pPr algn="ctr"/>
            <a:r>
              <a:rPr lang="sr-Cyrl-RS" sz="4400" dirty="0" smtClean="0"/>
              <a:t>Пример оперативног плана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589437"/>
              </p:ext>
            </p:extLst>
          </p:nvPr>
        </p:nvGraphicFramePr>
        <p:xfrm>
          <a:off x="849085" y="1149531"/>
          <a:ext cx="9887276" cy="6599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1227"/>
                <a:gridCol w="2189044"/>
                <a:gridCol w="2123786"/>
                <a:gridCol w="502273"/>
                <a:gridCol w="2339331"/>
                <a:gridCol w="1261615"/>
              </a:tblGrid>
              <a:tr h="5075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kern="1200" dirty="0">
                          <a:effectLst/>
                        </a:rPr>
                        <a:t>Област/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kern="1200" dirty="0">
                          <a:effectLst/>
                        </a:rPr>
                        <a:t>Тема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effectLst/>
                        </a:rPr>
                        <a:t>ИСХОДИ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err="1">
                          <a:effectLst/>
                        </a:rPr>
                        <a:t>На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крају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месеца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ученик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ће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бити</a:t>
                      </a:r>
                      <a:r>
                        <a:rPr lang="en-US" sz="1200" kern="1200" dirty="0">
                          <a:effectLst/>
                        </a:rPr>
                        <a:t> у </a:t>
                      </a:r>
                      <a:r>
                        <a:rPr lang="en-US" sz="1200" kern="1200" dirty="0" err="1">
                          <a:effectLst/>
                        </a:rPr>
                        <a:t>стању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да</a:t>
                      </a:r>
                      <a:r>
                        <a:rPr lang="en-US" sz="1200" kern="1200" dirty="0">
                          <a:effectLst/>
                        </a:rPr>
                        <a:t>: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75" marR="23975" marT="348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kern="1200" dirty="0">
                          <a:effectLst/>
                        </a:rPr>
                        <a:t>РЕДНИ БРОЈ ЧАСА И НАЗИВ НАСТАВНЕ ЈЕДИНИЦЕ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75" marR="23975" marT="348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>
                          <a:effectLst/>
                        </a:rPr>
                        <a:t>ТИП ЧАСА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0" marR="5800" marT="580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МЕЂУПРЕДМЕТНО ПОВЕЗИВАЊЕ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75" marR="23975" marT="348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200">
                          <a:effectLst/>
                        </a:rPr>
                        <a:t>ЕВАЛУАЦИЈА</a:t>
                      </a:r>
                      <a:endParaRPr lang="en-US" sz="105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200">
                          <a:effectLst/>
                        </a:rPr>
                        <a:t>ИСПЛАНИРАНОГ НАКОН ОСТВАРИВАЊА</a:t>
                      </a:r>
                      <a:endParaRPr lang="en-US" sz="105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75" marR="23975" marT="3480" marB="0" anchor="ctr"/>
                </a:tc>
              </a:tr>
              <a:tr h="47714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 КЊИЖЕВНОСТ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 ЈЕЗИК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ЈЕЗИЧКА КУЛТУРА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7475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en-US" sz="1000" kern="1200" dirty="0" err="1">
                          <a:effectLst/>
                        </a:rPr>
                        <a:t>чита</a:t>
                      </a:r>
                      <a:r>
                        <a:rPr lang="en-US" sz="1000" kern="1200" dirty="0">
                          <a:effectLst/>
                        </a:rPr>
                        <a:t> с </a:t>
                      </a:r>
                      <a:r>
                        <a:rPr lang="en-US" sz="1000" kern="1200" dirty="0" err="1">
                          <a:effectLst/>
                        </a:rPr>
                        <a:t>разумевањем</a:t>
                      </a:r>
                      <a:r>
                        <a:rPr lang="en-US" sz="1000" kern="1200" dirty="0">
                          <a:effectLst/>
                        </a:rPr>
                        <a:t>;</a:t>
                      </a:r>
                      <a:endParaRPr lang="en-US" sz="105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en-US" sz="1000" kern="1200" dirty="0" err="1">
                          <a:effectLst/>
                        </a:rPr>
                        <a:t>опише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свој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доживљај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различитих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врста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књижевних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дела</a:t>
                      </a:r>
                      <a:r>
                        <a:rPr lang="en-US" sz="1000" kern="1200" dirty="0">
                          <a:effectLst/>
                        </a:rPr>
                        <a:t>; </a:t>
                      </a:r>
                      <a:endParaRPr lang="en-US" sz="105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en-US" sz="1000" kern="1200" dirty="0" err="1">
                          <a:effectLst/>
                        </a:rPr>
                        <a:t>чита</a:t>
                      </a:r>
                      <a:r>
                        <a:rPr lang="en-US" sz="1000" kern="1200" dirty="0">
                          <a:effectLst/>
                        </a:rPr>
                        <a:t> с </a:t>
                      </a:r>
                      <a:r>
                        <a:rPr lang="en-US" sz="1000" kern="1200" dirty="0" err="1">
                          <a:effectLst/>
                        </a:rPr>
                        <a:t>разумевањем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одабране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примере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осталих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типова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текстова</a:t>
                      </a:r>
                      <a:r>
                        <a:rPr lang="en-US" sz="1000" kern="1200" dirty="0">
                          <a:effectLst/>
                        </a:rPr>
                        <a:t>; </a:t>
                      </a:r>
                      <a:endParaRPr lang="en-US" sz="105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en-US" sz="1000" kern="1200" dirty="0" err="1">
                          <a:effectLst/>
                        </a:rPr>
                        <a:t>илуструје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особине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ликова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примерима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из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текста</a:t>
                      </a:r>
                      <a:r>
                        <a:rPr lang="en-US" sz="1000" kern="1200" dirty="0">
                          <a:effectLst/>
                        </a:rPr>
                        <a:t>; </a:t>
                      </a:r>
                      <a:endParaRPr lang="en-US" sz="105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en-US" sz="1000" kern="1200" dirty="0" err="1">
                          <a:effectLst/>
                        </a:rPr>
                        <a:t>одреди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род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књижевног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дела</a:t>
                      </a:r>
                      <a:r>
                        <a:rPr lang="en-US" sz="1000" kern="1200" dirty="0">
                          <a:effectLst/>
                        </a:rPr>
                        <a:t> и </a:t>
                      </a:r>
                      <a:r>
                        <a:rPr lang="en-US" sz="1000" kern="1200" dirty="0" err="1">
                          <a:effectLst/>
                        </a:rPr>
                        <a:t>књижевну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врсту</a:t>
                      </a:r>
                      <a:r>
                        <a:rPr lang="en-US" sz="1000" kern="1200" dirty="0">
                          <a:effectLst/>
                        </a:rPr>
                        <a:t>;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175" algn="l"/>
                        </a:tabLst>
                      </a:pPr>
                      <a:r>
                        <a:rPr lang="en-US" sz="1000" kern="1200" dirty="0">
                          <a:effectLst/>
                        </a:rPr>
                        <a:t>  </a:t>
                      </a:r>
                      <a:endParaRPr lang="en-US" sz="105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en-US" sz="1000" kern="1200" dirty="0" err="1">
                          <a:effectLst/>
                        </a:rPr>
                        <a:t>разликује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променљиве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речи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од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непроменљивих</a:t>
                      </a:r>
                      <a:r>
                        <a:rPr lang="en-US" sz="1000" kern="1200" dirty="0">
                          <a:effectLst/>
                        </a:rPr>
                        <a:t>; </a:t>
                      </a:r>
                      <a:endParaRPr lang="en-US" sz="105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en-US" sz="1000" kern="1200" dirty="0" err="1">
                          <a:effectLst/>
                        </a:rPr>
                        <a:t>доследно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примењује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правописну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норму</a:t>
                      </a:r>
                      <a:r>
                        <a:rPr lang="en-US" sz="1000" kern="1200" dirty="0">
                          <a:effectLst/>
                        </a:rPr>
                        <a:t> у </a:t>
                      </a:r>
                      <a:r>
                        <a:rPr lang="en-US" sz="1000" kern="1200" dirty="0" err="1">
                          <a:effectLst/>
                        </a:rPr>
                        <a:t>употреби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великог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слова</a:t>
                      </a:r>
                      <a:r>
                        <a:rPr lang="en-US" sz="1000" kern="1200" dirty="0">
                          <a:effectLst/>
                        </a:rPr>
                        <a:t> и </a:t>
                      </a:r>
                      <a:r>
                        <a:rPr lang="en-US" sz="1000" kern="1200" dirty="0" err="1">
                          <a:effectLst/>
                        </a:rPr>
                        <a:t>писању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речце</a:t>
                      </a:r>
                      <a:r>
                        <a:rPr lang="en-US" sz="1000" kern="1200" dirty="0">
                          <a:effectLst/>
                        </a:rPr>
                        <a:t> НЕ;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 </a:t>
                      </a:r>
                      <a:endParaRPr lang="en-US" sz="105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en-US" sz="1000" kern="1200" dirty="0" err="1">
                          <a:effectLst/>
                        </a:rPr>
                        <a:t>говори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јасно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поштујући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књижевнојезичку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норму</a:t>
                      </a:r>
                      <a:r>
                        <a:rPr lang="en-US" sz="1000" kern="1200" dirty="0">
                          <a:effectLst/>
                        </a:rPr>
                        <a:t>;</a:t>
                      </a:r>
                      <a:endParaRPr lang="en-US" sz="105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en-US" sz="1000" kern="1200" dirty="0" err="1">
                          <a:effectLst/>
                        </a:rPr>
                        <a:t>пише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поштујући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правописна</a:t>
                      </a:r>
                      <a:r>
                        <a:rPr lang="en-US" sz="1000" kern="1200" dirty="0">
                          <a:effectLst/>
                        </a:rPr>
                        <a:t> и </a:t>
                      </a:r>
                      <a:r>
                        <a:rPr lang="en-US" sz="1000" kern="1200" dirty="0" err="1">
                          <a:effectLst/>
                        </a:rPr>
                        <a:t>језичка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правила</a:t>
                      </a:r>
                      <a:r>
                        <a:rPr lang="en-US" sz="1000" kern="1200" dirty="0">
                          <a:effectLst/>
                        </a:rPr>
                        <a:t>. 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975" marR="23975" marT="348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21. </a:t>
                      </a:r>
                      <a:r>
                        <a:rPr lang="en-US" sz="1000" kern="1200" dirty="0" err="1">
                          <a:effectLst/>
                        </a:rPr>
                        <a:t>Променљиве</a:t>
                      </a:r>
                      <a:r>
                        <a:rPr lang="en-US" sz="1000" kern="1200" dirty="0">
                          <a:effectLst/>
                        </a:rPr>
                        <a:t> и </a:t>
                      </a:r>
                      <a:r>
                        <a:rPr lang="en-US" sz="1000" kern="1200" dirty="0" err="1">
                          <a:effectLst/>
                        </a:rPr>
                        <a:t>непроменљиве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речи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err="1">
                          <a:effectLst/>
                        </a:rPr>
                        <a:t>Пеђа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Трајковић</a:t>
                      </a:r>
                      <a:r>
                        <a:rPr lang="en-US" sz="1000" kern="1200" dirty="0">
                          <a:effectLst/>
                        </a:rPr>
                        <a:t>: </a:t>
                      </a:r>
                      <a:r>
                        <a:rPr lang="en-US" sz="1000" kern="1200" dirty="0" err="1">
                          <a:effectLst/>
                        </a:rPr>
                        <a:t>Кад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књиге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буду</a:t>
                      </a:r>
                      <a:r>
                        <a:rPr lang="en-US" sz="1000" kern="1200" dirty="0">
                          <a:effectLst/>
                        </a:rPr>
                        <a:t> у </a:t>
                      </a:r>
                      <a:r>
                        <a:rPr lang="en-US" sz="1000" kern="1200" dirty="0" err="1">
                          <a:effectLst/>
                        </a:rPr>
                        <a:t>моди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22. </a:t>
                      </a:r>
                      <a:r>
                        <a:rPr lang="en-US" sz="1000" kern="1200" dirty="0" err="1">
                          <a:effectLst/>
                        </a:rPr>
                        <a:t>Пеђа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Трајковић</a:t>
                      </a:r>
                      <a:r>
                        <a:rPr lang="en-US" sz="1000" kern="1200" dirty="0">
                          <a:effectLst/>
                        </a:rPr>
                        <a:t>: </a:t>
                      </a:r>
                      <a:r>
                        <a:rPr lang="en-US" sz="1000" kern="1200" dirty="0" err="1">
                          <a:effectLst/>
                        </a:rPr>
                        <a:t>Кад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књиге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буду</a:t>
                      </a:r>
                      <a:r>
                        <a:rPr lang="en-US" sz="1000" kern="1200" dirty="0">
                          <a:effectLst/>
                        </a:rPr>
                        <a:t> у </a:t>
                      </a:r>
                      <a:r>
                        <a:rPr lang="en-US" sz="1000" kern="1200" dirty="0" err="1">
                          <a:effectLst/>
                        </a:rPr>
                        <a:t>моди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23. </a:t>
                      </a:r>
                      <a:r>
                        <a:rPr lang="en-US" sz="1000" kern="1200" dirty="0" err="1">
                          <a:effectLst/>
                        </a:rPr>
                        <a:t>Чему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служи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библиотека</a:t>
                      </a:r>
                      <a:r>
                        <a:rPr lang="en-US" sz="1000" kern="1200" dirty="0">
                          <a:effectLst/>
                        </a:rPr>
                        <a:t>  – </a:t>
                      </a:r>
                      <a:r>
                        <a:rPr lang="en-US" sz="1000" kern="1200" dirty="0" err="1">
                          <a:effectLst/>
                        </a:rPr>
                        <a:t>усмено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изражавање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24. </a:t>
                      </a:r>
                      <a:r>
                        <a:rPr lang="en-US" sz="1000" kern="1200" dirty="0" err="1">
                          <a:effectLst/>
                        </a:rPr>
                        <a:t>Именице</a:t>
                      </a:r>
                      <a:r>
                        <a:rPr lang="en-US" sz="1000" kern="1200" dirty="0">
                          <a:effectLst/>
                        </a:rPr>
                        <a:t> – </a:t>
                      </a:r>
                      <a:r>
                        <a:rPr lang="en-US" sz="1000" kern="1200" dirty="0" err="1">
                          <a:effectLst/>
                        </a:rPr>
                        <a:t>значење</a:t>
                      </a:r>
                      <a:r>
                        <a:rPr lang="en-US" sz="1000" kern="1200" dirty="0">
                          <a:effectLst/>
                        </a:rPr>
                        <a:t> и </a:t>
                      </a:r>
                      <a:r>
                        <a:rPr lang="en-US" sz="1000" kern="1200" dirty="0" err="1">
                          <a:effectLst/>
                        </a:rPr>
                        <a:t>врсте</a:t>
                      </a:r>
                      <a:r>
                        <a:rPr lang="en-US" sz="1000" kern="1200" dirty="0">
                          <a:effectLst/>
                        </a:rPr>
                        <a:t> (</a:t>
                      </a:r>
                      <a:r>
                        <a:rPr lang="en-US" sz="1000" kern="1200" dirty="0" err="1">
                          <a:effectLst/>
                        </a:rPr>
                        <a:t>властите</a:t>
                      </a:r>
                      <a:r>
                        <a:rPr lang="en-US" sz="1000" kern="1200" dirty="0">
                          <a:effectLst/>
                        </a:rPr>
                        <a:t>, </a:t>
                      </a:r>
                      <a:r>
                        <a:rPr lang="en-US" sz="1000" kern="1200" dirty="0" err="1">
                          <a:effectLst/>
                        </a:rPr>
                        <a:t>заједничке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25. </a:t>
                      </a:r>
                      <a:r>
                        <a:rPr lang="en-US" sz="1000" kern="1200" dirty="0" err="1">
                          <a:effectLst/>
                        </a:rPr>
                        <a:t>Иван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Цанкар</a:t>
                      </a:r>
                      <a:r>
                        <a:rPr lang="en-US" sz="1000" kern="1200" dirty="0">
                          <a:effectLst/>
                        </a:rPr>
                        <a:t>: </a:t>
                      </a:r>
                      <a:r>
                        <a:rPr lang="en-US" sz="1000" kern="1200" dirty="0" err="1">
                          <a:effectLst/>
                        </a:rPr>
                        <a:t>Десетица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26. </a:t>
                      </a:r>
                      <a:r>
                        <a:rPr lang="en-US" sz="1000" kern="1200" dirty="0" err="1">
                          <a:effectLst/>
                        </a:rPr>
                        <a:t>Иван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Цанкар</a:t>
                      </a:r>
                      <a:r>
                        <a:rPr lang="en-US" sz="1000" kern="1200" dirty="0">
                          <a:effectLst/>
                        </a:rPr>
                        <a:t>: </a:t>
                      </a:r>
                      <a:r>
                        <a:rPr lang="en-US" sz="1000" kern="1200" dirty="0" err="1">
                          <a:effectLst/>
                        </a:rPr>
                        <a:t>Десетица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27. </a:t>
                      </a:r>
                      <a:r>
                        <a:rPr lang="en-US" sz="1000" kern="1200" dirty="0" err="1">
                          <a:effectLst/>
                        </a:rPr>
                        <a:t>Именице</a:t>
                      </a:r>
                      <a:r>
                        <a:rPr lang="en-US" sz="1000" kern="1200" dirty="0">
                          <a:effectLst/>
                        </a:rPr>
                        <a:t> – </a:t>
                      </a:r>
                      <a:r>
                        <a:rPr lang="en-US" sz="1000" kern="1200" dirty="0" err="1">
                          <a:effectLst/>
                        </a:rPr>
                        <a:t>значење</a:t>
                      </a:r>
                      <a:r>
                        <a:rPr lang="en-US" sz="1000" kern="1200" dirty="0">
                          <a:effectLst/>
                        </a:rPr>
                        <a:t> и </a:t>
                      </a:r>
                      <a:r>
                        <a:rPr lang="en-US" sz="1000" kern="1200" dirty="0" err="1">
                          <a:effectLst/>
                        </a:rPr>
                        <a:t>врсте</a:t>
                      </a:r>
                      <a:r>
                        <a:rPr lang="en-US" sz="1000" kern="1200" dirty="0">
                          <a:effectLst/>
                        </a:rPr>
                        <a:t> (</a:t>
                      </a:r>
                      <a:r>
                        <a:rPr lang="en-US" sz="1000" kern="1200" dirty="0" err="1">
                          <a:effectLst/>
                        </a:rPr>
                        <a:t>збирне</a:t>
                      </a:r>
                      <a:r>
                        <a:rPr lang="en-US" sz="1000" kern="1200" dirty="0">
                          <a:effectLst/>
                        </a:rPr>
                        <a:t>, </a:t>
                      </a:r>
                      <a:r>
                        <a:rPr lang="en-US" sz="1000" kern="1200" dirty="0" err="1">
                          <a:effectLst/>
                        </a:rPr>
                        <a:t>градивне</a:t>
                      </a:r>
                      <a:r>
                        <a:rPr lang="en-US" sz="1000" kern="1200" dirty="0">
                          <a:effectLst/>
                        </a:rPr>
                        <a:t>)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28. </a:t>
                      </a:r>
                      <a:r>
                        <a:rPr lang="en-US" sz="1000" kern="1200" dirty="0" err="1">
                          <a:effectLst/>
                        </a:rPr>
                        <a:t>Тада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сам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растужио</a:t>
                      </a:r>
                      <a:r>
                        <a:rPr lang="en-US" sz="1000" kern="1200" dirty="0">
                          <a:effectLst/>
                        </a:rPr>
                        <a:t>/</a:t>
                      </a:r>
                      <a:r>
                        <a:rPr lang="en-US" sz="1000" kern="1200" dirty="0" err="1">
                          <a:effectLst/>
                        </a:rPr>
                        <a:t>ла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мајку</a:t>
                      </a:r>
                      <a:r>
                        <a:rPr lang="en-US" sz="1000" kern="1200" dirty="0">
                          <a:effectLst/>
                        </a:rPr>
                        <a:t> – </a:t>
                      </a:r>
                      <a:r>
                        <a:rPr lang="en-US" sz="1000" kern="1200" dirty="0" err="1">
                          <a:effectLst/>
                        </a:rPr>
                        <a:t>писмено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изражавање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29. </a:t>
                      </a:r>
                      <a:r>
                        <a:rPr lang="en-US" sz="1000" kern="1200" dirty="0" err="1">
                          <a:effectLst/>
                        </a:rPr>
                        <a:t>Бранислав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Нушић</a:t>
                      </a:r>
                      <a:r>
                        <a:rPr lang="en-US" sz="1000" kern="1200" dirty="0">
                          <a:effectLst/>
                        </a:rPr>
                        <a:t>: </a:t>
                      </a:r>
                      <a:r>
                        <a:rPr lang="en-US" sz="1000" kern="1200" dirty="0" err="1">
                          <a:effectLst/>
                        </a:rPr>
                        <a:t>Хајдуци</a:t>
                      </a:r>
                      <a:r>
                        <a:rPr lang="en-US" sz="1000" kern="1200" dirty="0">
                          <a:effectLst/>
                        </a:rPr>
                        <a:t> 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30. </a:t>
                      </a:r>
                      <a:r>
                        <a:rPr lang="en-US" sz="1000" kern="1200" dirty="0" err="1">
                          <a:effectLst/>
                        </a:rPr>
                        <a:t>Бранислав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Нушић</a:t>
                      </a:r>
                      <a:r>
                        <a:rPr lang="en-US" sz="1000" kern="1200" dirty="0">
                          <a:effectLst/>
                        </a:rPr>
                        <a:t>: </a:t>
                      </a:r>
                      <a:r>
                        <a:rPr lang="en-US" sz="1000" kern="1200" dirty="0" err="1">
                          <a:effectLst/>
                        </a:rPr>
                        <a:t>Хајдуци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31. </a:t>
                      </a:r>
                      <a:r>
                        <a:rPr lang="en-US" sz="1000" kern="1200" dirty="0" err="1">
                          <a:effectLst/>
                        </a:rPr>
                        <a:t>Анализа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домаћег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задатка</a:t>
                      </a:r>
                      <a:r>
                        <a:rPr lang="en-US" sz="1000" kern="1200" dirty="0">
                          <a:effectLst/>
                        </a:rPr>
                        <a:t>: </a:t>
                      </a:r>
                      <a:r>
                        <a:rPr lang="en-US" sz="1000" kern="1200" dirty="0" err="1">
                          <a:effectLst/>
                        </a:rPr>
                        <a:t>Описи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ликова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код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Нушића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32. </a:t>
                      </a:r>
                      <a:r>
                        <a:rPr lang="en-US" sz="1000" kern="1200" dirty="0" err="1">
                          <a:effectLst/>
                        </a:rPr>
                        <a:t>Бранислав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Нушић</a:t>
                      </a:r>
                      <a:r>
                        <a:rPr lang="en-US" sz="1000" kern="1200" dirty="0">
                          <a:effectLst/>
                        </a:rPr>
                        <a:t>: </a:t>
                      </a:r>
                      <a:r>
                        <a:rPr lang="en-US" sz="1000" kern="1200" dirty="0" err="1">
                          <a:effectLst/>
                        </a:rPr>
                        <a:t>Хајдуци</a:t>
                      </a:r>
                      <a:r>
                        <a:rPr lang="en-US" sz="1000" kern="1200" dirty="0">
                          <a:effectLst/>
                        </a:rPr>
                        <a:t> 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33. </a:t>
                      </a:r>
                      <a:r>
                        <a:rPr lang="en-US" sz="1000" kern="1200" dirty="0" err="1">
                          <a:effectLst/>
                        </a:rPr>
                        <a:t>Велико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слово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код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властитих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именица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34. </a:t>
                      </a:r>
                      <a:r>
                        <a:rPr lang="en-US" sz="1000" kern="1200" dirty="0" err="1">
                          <a:effectLst/>
                        </a:rPr>
                        <a:t>Препричавање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лектире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35. </a:t>
                      </a:r>
                      <a:r>
                        <a:rPr lang="en-US" sz="1000" kern="1200" dirty="0" err="1">
                          <a:effectLst/>
                        </a:rPr>
                        <a:t>Именице</a:t>
                      </a:r>
                      <a:r>
                        <a:rPr lang="en-US" sz="1000" kern="1200" dirty="0">
                          <a:effectLst/>
                        </a:rPr>
                        <a:t> – </a:t>
                      </a:r>
                      <a:r>
                        <a:rPr lang="en-US" sz="1000" kern="1200" dirty="0" err="1">
                          <a:effectLst/>
                        </a:rPr>
                        <a:t>значење</a:t>
                      </a:r>
                      <a:r>
                        <a:rPr lang="en-US" sz="1000" kern="1200" dirty="0">
                          <a:effectLst/>
                        </a:rPr>
                        <a:t> и </a:t>
                      </a:r>
                      <a:r>
                        <a:rPr lang="en-US" sz="1000" kern="1200" dirty="0" err="1">
                          <a:effectLst/>
                        </a:rPr>
                        <a:t>врсте</a:t>
                      </a:r>
                      <a:r>
                        <a:rPr lang="en-US" sz="1000" kern="1200" dirty="0">
                          <a:effectLst/>
                        </a:rPr>
                        <a:t>  (</a:t>
                      </a:r>
                      <a:r>
                        <a:rPr lang="en-US" sz="1000" kern="1200" dirty="0" err="1">
                          <a:effectLst/>
                        </a:rPr>
                        <a:t>мисаоне</a:t>
                      </a:r>
                      <a:r>
                        <a:rPr lang="en-US" sz="1000" kern="1200" dirty="0">
                          <a:effectLst/>
                        </a:rPr>
                        <a:t>, </a:t>
                      </a:r>
                      <a:r>
                        <a:rPr lang="en-US" sz="1000" kern="1200" dirty="0" err="1">
                          <a:effectLst/>
                        </a:rPr>
                        <a:t>глаголске</a:t>
                      </a:r>
                      <a:r>
                        <a:rPr lang="en-US" sz="1000" kern="1200" dirty="0">
                          <a:effectLst/>
                        </a:rPr>
                        <a:t>)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36. </a:t>
                      </a:r>
                      <a:r>
                        <a:rPr lang="en-US" sz="1000" kern="1200" dirty="0" err="1">
                          <a:effectLst/>
                        </a:rPr>
                        <a:t>Милутин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Миланковић</a:t>
                      </a:r>
                      <a:r>
                        <a:rPr lang="en-US" sz="1000" kern="1200" dirty="0">
                          <a:effectLst/>
                        </a:rPr>
                        <a:t>: </a:t>
                      </a:r>
                      <a:r>
                        <a:rPr lang="en-US" sz="1000" kern="1200" dirty="0" err="1">
                          <a:effectLst/>
                        </a:rPr>
                        <a:t>Успомене</a:t>
                      </a:r>
                      <a:r>
                        <a:rPr lang="en-US" sz="1000" kern="1200" dirty="0">
                          <a:effectLst/>
                        </a:rPr>
                        <a:t>, </a:t>
                      </a:r>
                      <a:r>
                        <a:rPr lang="en-US" sz="1000" kern="1200" dirty="0" err="1">
                          <a:effectLst/>
                        </a:rPr>
                        <a:t>доживљаји</a:t>
                      </a:r>
                      <a:r>
                        <a:rPr lang="en-US" sz="1000" kern="1200" dirty="0">
                          <a:effectLst/>
                        </a:rPr>
                        <a:t>, </a:t>
                      </a:r>
                      <a:r>
                        <a:rPr lang="en-US" sz="1000" kern="1200" dirty="0" err="1">
                          <a:effectLst/>
                        </a:rPr>
                        <a:t>сећања</a:t>
                      </a:r>
                      <a:r>
                        <a:rPr lang="en-US" sz="1000" kern="1200" dirty="0">
                          <a:effectLst/>
                        </a:rPr>
                        <a:t> (</a:t>
                      </a:r>
                      <a:r>
                        <a:rPr lang="en-US" sz="1000" kern="1200" dirty="0" err="1">
                          <a:effectLst/>
                        </a:rPr>
                        <a:t>одломак</a:t>
                      </a:r>
                      <a:r>
                        <a:rPr lang="en-US" sz="1000" kern="1200" dirty="0">
                          <a:effectLst/>
                        </a:rPr>
                        <a:t>)</a:t>
                      </a:r>
                      <a:r>
                        <a:rPr lang="sr-Cyrl-RS" sz="1000" kern="1200" dirty="0">
                          <a:effectLst/>
                        </a:rPr>
                        <a:t>...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75" marR="23975" marT="348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О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    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У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У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У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О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У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У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У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О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У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У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О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У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О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О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У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 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0" marR="5800" marT="580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err="1">
                          <a:effectLst/>
                        </a:rPr>
                        <a:t>Страни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језик</a:t>
                      </a:r>
                      <a:r>
                        <a:rPr lang="sr-Cyrl-RS" sz="1000" kern="1200" dirty="0">
                          <a:effectLst/>
                        </a:rPr>
                        <a:t>;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err="1">
                          <a:effectLst/>
                        </a:rPr>
                        <a:t>Ликовна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култур</a:t>
                      </a:r>
                      <a:r>
                        <a:rPr lang="sr-Cyrl-RS" sz="1000" kern="1200" dirty="0">
                          <a:effectLst/>
                        </a:rPr>
                        <a:t>а;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err="1">
                          <a:effectLst/>
                        </a:rPr>
                        <a:t>Грађанско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васпитање</a:t>
                      </a:r>
                      <a:r>
                        <a:rPr lang="sr-Cyrl-RS" sz="1000" kern="1200" dirty="0">
                          <a:effectLst/>
                        </a:rPr>
                        <a:t>;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kern="12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err="1">
                          <a:effectLst/>
                        </a:rPr>
                        <a:t>Међупредметне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компетенције</a:t>
                      </a:r>
                      <a:r>
                        <a:rPr lang="en-US" sz="1000" kern="1200" dirty="0">
                          <a:effectLst/>
                        </a:rPr>
                        <a:t>: 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err="1">
                          <a:effectLst/>
                        </a:rPr>
                        <a:t>компетенција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за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учење</a:t>
                      </a:r>
                      <a:r>
                        <a:rPr lang="en-US" sz="1000" kern="1200" dirty="0">
                          <a:effectLst/>
                        </a:rPr>
                        <a:t>, </a:t>
                      </a:r>
                      <a:r>
                        <a:rPr lang="en-US" sz="1000" kern="1200" dirty="0" err="1">
                          <a:effectLst/>
                        </a:rPr>
                        <a:t>комуникација</a:t>
                      </a:r>
                      <a:r>
                        <a:rPr lang="en-US" sz="1000" kern="1200" dirty="0">
                          <a:effectLst/>
                        </a:rPr>
                        <a:t>, </a:t>
                      </a:r>
                      <a:r>
                        <a:rPr lang="en-US" sz="1000" kern="1200" dirty="0" err="1">
                          <a:effectLst/>
                        </a:rPr>
                        <a:t>естетичка</a:t>
                      </a:r>
                      <a:r>
                        <a:rPr lang="en-US" sz="1000" kern="1200" dirty="0">
                          <a:effectLst/>
                        </a:rPr>
                        <a:t>, </a:t>
                      </a:r>
                      <a:r>
                        <a:rPr lang="en-US" sz="1000" kern="1200" dirty="0" err="1">
                          <a:effectLst/>
                        </a:rPr>
                        <a:t>дигитална</a:t>
                      </a:r>
                      <a:r>
                        <a:rPr lang="en-US" sz="1000" kern="1200" dirty="0">
                          <a:effectLst/>
                        </a:rPr>
                        <a:t>, </a:t>
                      </a:r>
                      <a:r>
                        <a:rPr lang="en-US" sz="1000" kern="1200" dirty="0" err="1">
                          <a:effectLst/>
                        </a:rPr>
                        <a:t>сардња</a:t>
                      </a:r>
                      <a:r>
                        <a:rPr lang="en-US" sz="1000" kern="1200" dirty="0">
                          <a:effectLst/>
                        </a:rPr>
                        <a:t>. 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75" marR="23975" marT="348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</a:rPr>
                        <a:t>31.10.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</a:rPr>
                        <a:t>Све планиране активности су у потпуности реализоване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</a:rPr>
                        <a:t>Наведени исходи остварни су у потпуност што се огледа у постигнућима ученика</a:t>
                      </a:r>
                      <a:endParaRPr lang="en-US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75" marR="23975" marT="348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48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512064"/>
            <a:ext cx="10058400" cy="1609344"/>
          </a:xfrm>
        </p:spPr>
        <p:txBody>
          <a:bodyPr>
            <a:normAutofit/>
          </a:bodyPr>
          <a:lstStyle/>
          <a:p>
            <a:r>
              <a:rPr lang="sr-Cyrl-RS" sz="4800" dirty="0" smtClean="0"/>
              <a:t>Планирање допунске, додатне  и припремне наставе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u="sng" dirty="0" smtClean="0"/>
              <a:t>На почетку школске године</a:t>
            </a:r>
            <a:r>
              <a:rPr lang="sr-Cyrl-RS" dirty="0" smtClean="0"/>
              <a:t>, у оквиру глобалног плана, наставник доставља БРОЈ часова које планира да реализује. Ови  часови се реализују у складу са  потребом и интересовањима ученика.</a:t>
            </a:r>
          </a:p>
          <a:p>
            <a:r>
              <a:rPr lang="sr-Cyrl-RS" u="sng" dirty="0" smtClean="0"/>
              <a:t>Током школске године </a:t>
            </a:r>
            <a:r>
              <a:rPr lang="sr-Cyrl-RS" dirty="0" smtClean="0"/>
              <a:t>наставник води евиденцију о одржаним часовима  кроз есДневник</a:t>
            </a:r>
          </a:p>
          <a:p>
            <a:r>
              <a:rPr lang="sr-Cyrl-RS" u="sng" dirty="0" smtClean="0"/>
              <a:t>На крају наставне године</a:t>
            </a:r>
            <a:r>
              <a:rPr lang="sr-Cyrl-RS" dirty="0" smtClean="0"/>
              <a:t>, наставник доставља извештај у којем наводии: број одржаних часова допунске, додатне и припремне, број ученика који су обухваћени наведеним облицима рада и препоруке на основу остварених постигнућа које су битне за планирање ове наставе у наредној школској години.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05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Секције и друге ваннаставне активности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План треба да садржи набројане активности које ће се реализовати у току школске године</a:t>
            </a:r>
          </a:p>
          <a:p>
            <a:r>
              <a:rPr lang="sr-Cyrl-RS" dirty="0" smtClean="0"/>
              <a:t>На крају наставне године се подноси извештај о реализацији ових активности – да ли је све било у складу са планом, уколико  се одступило од плана навести разлоге зашто, препоруке  за унапређивање рада...</a:t>
            </a:r>
            <a:endParaRPr lang="sr-Latn-RS" dirty="0" smtClean="0"/>
          </a:p>
          <a:p>
            <a:r>
              <a:rPr lang="sr-Cyrl-RS" dirty="0" smtClean="0"/>
              <a:t>Евиденција свих ових активности се води кроз есДневик (формирање мешовитих група)</a:t>
            </a:r>
          </a:p>
          <a:p>
            <a:pPr marL="0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83381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88" y="464457"/>
            <a:ext cx="11802983" cy="6653097"/>
          </a:xfrm>
        </p:spPr>
      </p:pic>
    </p:spTree>
    <p:extLst>
      <p:ext uri="{BB962C8B-B14F-4D97-AF65-F5344CB8AC3E}">
        <p14:creationId xmlns:p14="http://schemas.microsoft.com/office/powerpoint/2010/main" val="38890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Припрема за час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Дидактичко-методичко структуирање часа</a:t>
            </a:r>
          </a:p>
          <a:p>
            <a:r>
              <a:rPr lang="sr-Cyrl-RS" dirty="0" smtClean="0"/>
              <a:t>Припремање за час треба да буде засновано на уважавању различитости код ученика у погледу њиховог знања, искуства и способности, укључујући и ученике са сметњама у развоју и инвалидитетом, као и на уважавању специфичности саме установе.</a:t>
            </a:r>
          </a:p>
          <a:p>
            <a:r>
              <a:rPr lang="sr-Cyrl-RS" dirty="0" smtClean="0"/>
              <a:t>Основни елементи: предмет, разред, одељење, назив наставне јединице, редни број часа, циљеви и сходи часа, главне садржинске целине унутар којих треба навести планиране активности за ученике и наставника и за свваку навести облик и методе рада – описани на начин који наставник сматра сврсисходним!</a:t>
            </a:r>
          </a:p>
          <a:p>
            <a:r>
              <a:rPr lang="sr-Cyrl-RS" dirty="0" smtClean="0"/>
              <a:t>Евалуација и белешка са часа – осврт на реализацију, подсетник за будуће планирање.</a:t>
            </a:r>
          </a:p>
          <a:p>
            <a:pPr marL="0" indent="0">
              <a:buNone/>
            </a:pPr>
            <a:r>
              <a:rPr lang="sr-Cyrl-RS" dirty="0" smtClean="0"/>
              <a:t>НАСТАВНИК ПРИПРАВНИК пише припреме на начин који договори са ментором. Остали наставици пишу припреме на начин који сматрају најбољим за свој рад!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94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4" y="96982"/>
            <a:ext cx="10058400" cy="1052945"/>
          </a:xfrm>
        </p:spPr>
        <p:txBody>
          <a:bodyPr/>
          <a:lstStyle/>
          <a:p>
            <a:r>
              <a:rPr lang="sr-Cyrl-RS" dirty="0" smtClean="0"/>
              <a:t>Пример припреме за час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3135467"/>
              </p:ext>
            </p:extLst>
          </p:nvPr>
        </p:nvGraphicFramePr>
        <p:xfrm>
          <a:off x="1069974" y="1149930"/>
          <a:ext cx="10058399" cy="4765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2381"/>
                <a:gridCol w="5389290"/>
                <a:gridCol w="1607332"/>
                <a:gridCol w="929396"/>
              </a:tblGrid>
              <a:tr h="317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kern="1200">
                          <a:effectLst/>
                        </a:rPr>
                        <a:t>Предметни наставник: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kern="1200">
                          <a:effectLst/>
                        </a:rPr>
                        <a:t>Марко Марковић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1" marR="38351" marT="754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7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Предмет: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Српски језик и књижевност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1" marR="38351" marT="754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Разред</a:t>
                      </a:r>
                      <a:r>
                        <a:rPr lang="sr-Cyrl-RS" sz="1200" kern="1200">
                          <a:effectLst/>
                        </a:rPr>
                        <a:t>/ одељење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kern="1200">
                          <a:effectLst/>
                        </a:rPr>
                        <a:t>5/2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17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Наставна област: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kern="1200">
                          <a:effectLst/>
                        </a:rPr>
                        <a:t>Књижевност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1" marR="38351" marT="754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89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kern="1200">
                          <a:effectLst/>
                        </a:rPr>
                        <a:t>Број часа/ н</a:t>
                      </a:r>
                      <a:r>
                        <a:rPr lang="en-US" sz="1200" kern="1200">
                          <a:effectLst/>
                        </a:rPr>
                        <a:t>аставна јединица</a:t>
                      </a:r>
                      <a:r>
                        <a:rPr lang="sr-Cyrl-RS" sz="1200" kern="1200">
                          <a:effectLst/>
                        </a:rPr>
                        <a:t>/ тип часа</a:t>
                      </a:r>
                      <a:r>
                        <a:rPr lang="en-US" sz="1200" kern="1200">
                          <a:effectLst/>
                        </a:rPr>
                        <a:t>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kern="1200">
                          <a:effectLst/>
                        </a:rPr>
                        <a:t>22. Домовина, Душан Васиљев (обрада)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51" marR="38351" marT="754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5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Циљ </a:t>
                      </a:r>
                      <a:r>
                        <a:rPr lang="sr-Cyrl-RS" sz="1200" kern="1200">
                          <a:effectLst/>
                        </a:rPr>
                        <a:t>часа</a:t>
                      </a:r>
                      <a:r>
                        <a:rPr lang="en-US" sz="1200" kern="1200">
                          <a:effectLst/>
                        </a:rPr>
                        <a:t>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r-Cyrl-RS" sz="1200" kern="1200">
                          <a:effectLst/>
                        </a:rPr>
                        <a:t>Развијање родољубивих осећања кроз доживљај и уочавање песничких слика.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309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>
                          <a:effectLst/>
                        </a:rPr>
                        <a:t>Очекивани исходи: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gridSpan="3">
                  <a:txBody>
                    <a:bodyPr/>
                    <a:lstStyle/>
                    <a:p>
                      <a:pPr marL="1771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kern="1200">
                          <a:effectLst/>
                        </a:rPr>
                        <a:t>Ученик ће бити у стању да: 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1000" kern="1200">
                          <a:effectLst/>
                        </a:rPr>
                        <a:t>опише свој доживљај дела; 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1000" kern="1200">
                          <a:effectLst/>
                        </a:rPr>
                        <a:t>одреди род књижевног дела и књижевну врсту; 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RS" sz="1000" kern="1200">
                          <a:effectLst/>
                        </a:rPr>
                        <a:t>формулише мотиве сваке строфе својим речима</a:t>
                      </a:r>
                      <a:r>
                        <a:rPr lang="x-none" sz="1000" kern="1200">
                          <a:effectLst/>
                        </a:rPr>
                        <a:t>; 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1000" kern="1200">
                          <a:effectLst/>
                        </a:rPr>
                        <a:t>увиђа визуелне и звучне песничке слике; 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1000" kern="1200">
                          <a:effectLst/>
                        </a:rPr>
                        <a:t>одреди стил</a:t>
                      </a:r>
                      <a:r>
                        <a:rPr lang="sr-Cyrl-RS" sz="1000" kern="1200">
                          <a:effectLst/>
                        </a:rPr>
                        <a:t>с</a:t>
                      </a:r>
                      <a:r>
                        <a:rPr lang="x-none" sz="1000" kern="1200">
                          <a:effectLst/>
                        </a:rPr>
                        <a:t>ке фигуре </a:t>
                      </a:r>
                      <a:r>
                        <a:rPr lang="sr-Cyrl-RS" sz="1000" kern="1200">
                          <a:effectLst/>
                        </a:rPr>
                        <a:t>(нпр: подвлачењем у песми) </a:t>
                      </a:r>
                      <a:r>
                        <a:rPr lang="x-none" sz="1000" kern="1200">
                          <a:effectLst/>
                        </a:rPr>
                        <a:t>и разуме њихову улогу у </a:t>
                      </a:r>
                      <a:r>
                        <a:rPr lang="sr-Cyrl-RS" sz="1000" kern="1200">
                          <a:effectLst/>
                        </a:rPr>
                        <a:t>песми</a:t>
                      </a:r>
                      <a:r>
                        <a:rPr lang="sr-Cyrl-CS" sz="1000" kern="1200">
                          <a:effectLst/>
                        </a:rPr>
                        <a:t>.</a:t>
                      </a:r>
                      <a:r>
                        <a:rPr lang="sr-Cyrl-CS" sz="1100" kern="1200">
                          <a:effectLst/>
                        </a:rPr>
                        <a:t>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40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Методе рада: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Дијалошка</a:t>
                      </a:r>
                      <a:r>
                        <a:rPr lang="ru-RU" sz="1100" kern="1200">
                          <a:effectLst/>
                        </a:rPr>
                        <a:t>, текст метода.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50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Облици рада: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>
                          <a:effectLst/>
                        </a:rPr>
                        <a:t>Фронтални, индивидуални рад, рад у пару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4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kern="1200">
                          <a:effectLst/>
                        </a:rPr>
                        <a:t>Наставна средства: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effectLst/>
                        </a:rPr>
                        <a:t>читанка, електронски уџбеник, припремни материјал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5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515782"/>
              </p:ext>
            </p:extLst>
          </p:nvPr>
        </p:nvGraphicFramePr>
        <p:xfrm>
          <a:off x="464458" y="127000"/>
          <a:ext cx="10993251" cy="65640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1035"/>
                <a:gridCol w="4772025"/>
                <a:gridCol w="3890191"/>
              </a:tblGrid>
              <a:tr h="4097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5" marR="46875" marT="632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900" kern="1200">
                          <a:effectLst/>
                        </a:rPr>
                        <a:t>П</a:t>
                      </a:r>
                      <a:r>
                        <a:rPr lang="en-US" sz="900" kern="1200">
                          <a:effectLst/>
                        </a:rPr>
                        <a:t>ланиране активности наставника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5" marR="46875" marT="632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200">
                          <a:effectLst/>
                        </a:rPr>
                        <a:t>Планиране активности ученика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2160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900">
                          <a:effectLst/>
                        </a:rPr>
                        <a:t>Временска артикулација:</a:t>
                      </a:r>
                      <a:endParaRPr lang="en-US" sz="9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Уводни део часа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900">
                          <a:effectLst/>
                        </a:rPr>
                        <a:t>(5 минута)</a:t>
                      </a:r>
                      <a:endParaRPr lang="en-US" sz="9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5" marR="46875" marT="632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28600" algn="l"/>
                        </a:tabLst>
                      </a:pPr>
                      <a:r>
                        <a:rPr lang="sr-Cyrl-RS" sz="900" kern="1200">
                          <a:effectLst/>
                        </a:rPr>
                        <a:t>емоционална припрема ученике за песму Домовина: </a:t>
                      </a:r>
                      <a:r>
                        <a:rPr lang="x-none" sz="900" kern="1200">
                          <a:effectLst/>
                        </a:rPr>
                        <a:t>поставља ученицима питања који их уводе у тему</a:t>
                      </a:r>
                      <a:r>
                        <a:rPr lang="sr-Cyrl-RS" sz="900" kern="1200">
                          <a:effectLst/>
                        </a:rPr>
                        <a:t>/прича причу о Републици Србији као домовини/чита пригодан текст о домовини или родољубљу/показује слику или нешто друго;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5" marR="46875" marT="632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CS" sz="900" kern="1200">
                          <a:effectLst/>
                        </a:rPr>
                        <a:t>износи своје утиске, одговоре, мишљења, доживљај Републике Србије...;</a:t>
                      </a:r>
                      <a:endParaRPr lang="en-US" sz="900">
                        <a:effectLst/>
                      </a:endParaRPr>
                    </a:p>
                    <a:p>
                      <a:pPr marL="19558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kern="12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277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900" dirty="0">
                          <a:effectLst/>
                        </a:rPr>
                        <a:t>Главни </a:t>
                      </a:r>
                      <a:r>
                        <a:rPr lang="en-US" sz="900" dirty="0" err="1">
                          <a:effectLst/>
                        </a:rPr>
                        <a:t>део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часа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900" dirty="0">
                          <a:effectLst/>
                        </a:rPr>
                        <a:t>(30 минута)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5" marR="46875" marT="632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59715" algn="l"/>
                        </a:tabLst>
                      </a:pPr>
                      <a:r>
                        <a:rPr lang="x-none" sz="900" kern="1200">
                          <a:effectLst/>
                        </a:rPr>
                        <a:t>наводи циљ и исходе часа</a:t>
                      </a:r>
                      <a:r>
                        <a:rPr lang="sr-Cyrl-RS" sz="900" kern="1200">
                          <a:effectLst/>
                        </a:rPr>
                        <a:t>;</a:t>
                      </a:r>
                      <a:endParaRPr lang="en-US" sz="9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59715" algn="l"/>
                        </a:tabLst>
                      </a:pPr>
                      <a:r>
                        <a:rPr lang="x-none" sz="900" kern="1200">
                          <a:effectLst/>
                        </a:rPr>
                        <a:t>договор са ученицима о начину рада;</a:t>
                      </a:r>
                      <a:endParaRPr lang="en-US" sz="9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59715" algn="l"/>
                        </a:tabLst>
                      </a:pPr>
                      <a:r>
                        <a:rPr lang="sr-Cyrl-RS" sz="900" kern="1200">
                          <a:effectLst/>
                        </a:rPr>
                        <a:t>чита песму /пушта звучни запис;</a:t>
                      </a:r>
                      <a:endParaRPr lang="en-US" sz="9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59715" algn="l"/>
                        </a:tabLst>
                      </a:pPr>
                      <a:r>
                        <a:rPr lang="sr-Cyrl-RS" sz="900" kern="1200">
                          <a:effectLst/>
                        </a:rPr>
                        <a:t>води разговор о доживљају песме и домовине;</a:t>
                      </a:r>
                      <a:endParaRPr lang="en-US" sz="9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59715" algn="l"/>
                        </a:tabLst>
                      </a:pPr>
                      <a:r>
                        <a:rPr lang="x-none" sz="900">
                          <a:effectLst/>
                        </a:rPr>
                        <a:t>даје задатак да ученици </a:t>
                      </a:r>
                      <a:r>
                        <a:rPr lang="sr-Cyrl-RS" sz="900">
                          <a:effectLst/>
                        </a:rPr>
                        <a:t>уоче </a:t>
                      </a:r>
                      <a:r>
                        <a:rPr lang="x-none" sz="900">
                          <a:effectLst/>
                        </a:rPr>
                        <a:t>песничке слике </a:t>
                      </a:r>
                      <a:r>
                        <a:rPr lang="sr-Cyrl-RS" sz="900">
                          <a:effectLst/>
                        </a:rPr>
                        <a:t>тако што ће уз сваку строфу написати кључну реч;</a:t>
                      </a:r>
                      <a:endParaRPr lang="en-US" sz="9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59715" algn="l"/>
                        </a:tabLst>
                      </a:pPr>
                      <a:r>
                        <a:rPr lang="sr-Cyrl-RS" sz="900">
                          <a:effectLst/>
                        </a:rPr>
                        <a:t>води дискусију са ученицима о кључним речима;</a:t>
                      </a:r>
                      <a:endParaRPr lang="en-US" sz="9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59715" algn="l"/>
                        </a:tabLst>
                      </a:pPr>
                      <a:r>
                        <a:rPr lang="sr-Cyrl-RS" sz="900">
                          <a:effectLst/>
                        </a:rPr>
                        <a:t>води ученике до одређивања врсте и рода;</a:t>
                      </a:r>
                      <a:endParaRPr lang="en-US" sz="9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59715" algn="l"/>
                        </a:tabLst>
                      </a:pPr>
                      <a:r>
                        <a:rPr lang="sr-Cyrl-RS" sz="900">
                          <a:effectLst/>
                        </a:rPr>
                        <a:t>даје ученицима да на стикерима запишу род и врсти и упоређује одговоре;</a:t>
                      </a:r>
                      <a:endParaRPr lang="en-US" sz="9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59715" algn="l"/>
                        </a:tabLst>
                      </a:pPr>
                      <a:r>
                        <a:rPr lang="sr-Cyrl-RS" sz="900">
                          <a:effectLst/>
                        </a:rPr>
                        <a:t>даје задатак ученицима да у пару подвуку стилске фигуре у песми;</a:t>
                      </a:r>
                      <a:endParaRPr lang="en-US" sz="9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59715" algn="l"/>
                        </a:tabLst>
                      </a:pPr>
                      <a:r>
                        <a:rPr lang="sr-Cyrl-RS" sz="900">
                          <a:effectLst/>
                        </a:rPr>
                        <a:t>извештавање парова и упоређивање одговора;</a:t>
                      </a:r>
                      <a:endParaRPr lang="en-US" sz="9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  <a:tabLst>
                          <a:tab pos="259715" algn="l"/>
                        </a:tabLst>
                      </a:pPr>
                      <a:r>
                        <a:rPr lang="x-none" sz="900" kern="1200">
                          <a:effectLst/>
                        </a:rPr>
                        <a:t>коментарише</a:t>
                      </a:r>
                      <a:r>
                        <a:rPr lang="sr-Cyrl-RS" sz="900" kern="1200">
                          <a:effectLst/>
                        </a:rPr>
                        <a:t>, води, предлаже, даје инструкције, наводи ученике на закључивање и решења</a:t>
                      </a:r>
                      <a:r>
                        <a:rPr lang="x-none" sz="900" kern="1200">
                          <a:effectLst/>
                        </a:rPr>
                        <a:t>;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5" marR="46875" marT="6320" marB="0"/>
                </a:tc>
                <a:tc>
                  <a:txBody>
                    <a:bodyPr/>
                    <a:lstStyle/>
                    <a:p>
                      <a:pPr marL="19558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kern="12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CS" sz="900" kern="1200" dirty="0">
                          <a:effectLst/>
                        </a:rPr>
                        <a:t>прати упутства наставника; 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CS" sz="900" kern="1200" dirty="0">
                          <a:effectLst/>
                        </a:rPr>
                        <a:t>слуша читање/звучни запис;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CS" sz="900" kern="1200" dirty="0">
                          <a:effectLst/>
                        </a:rPr>
                        <a:t>износи свој доживљај песме и домовине;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CS" sz="900" kern="1200" dirty="0">
                          <a:effectLst/>
                        </a:rPr>
                        <a:t>чита, препознаје, издваја и дефинише своју кључну реч за сваку строфу; 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CS" sz="900" kern="1200" dirty="0">
                          <a:effectLst/>
                        </a:rPr>
                        <a:t>учествује у дискусији;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CS" sz="900" kern="1200" dirty="0">
                          <a:effectLst/>
                        </a:rPr>
                        <a:t>анализира и закључује;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CS" sz="900" kern="1200" dirty="0">
                          <a:effectLst/>
                        </a:rPr>
                        <a:t>ученици на стикерима записјују род и врсту;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CS" sz="900" kern="1200" dirty="0">
                          <a:effectLst/>
                        </a:rPr>
                        <a:t>у пару разговара и издваја уочене стилске фигуре;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RS" sz="900" kern="1200" dirty="0">
                          <a:effectLst/>
                        </a:rPr>
                        <a:t>извештава о резултатима рада у пару (један ученик из пара);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RS" sz="900" kern="1200" dirty="0">
                          <a:effectLst/>
                        </a:rPr>
                        <a:t>поставља питања;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3104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Завршни део часа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 (10 минута)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5" marR="46875" marT="632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900" kern="1200">
                          <a:effectLst/>
                        </a:rPr>
                        <a:t>организује кратко понављање најважнијих појмова о којима је било речи током часа;</a:t>
                      </a:r>
                      <a:endParaRPr lang="en-US" sz="9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900" kern="1200">
                          <a:effectLst/>
                        </a:rPr>
                        <a:t>за домаћи задатак даје ученицима да прочитају по свом избору једну родољубиву песму, препишу је или одштампају.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5" marR="46875" marT="632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900" kern="1200" dirty="0">
                          <a:effectLst/>
                        </a:rPr>
                        <a:t>кратко понављају најважније појмове;</a:t>
                      </a:r>
                      <a:endParaRPr lang="en-US" sz="9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900" kern="1200" dirty="0">
                          <a:effectLst/>
                        </a:rPr>
                        <a:t>износе закључке о родољубивим мотивима у песми. </a:t>
                      </a:r>
                      <a:endParaRPr lang="en-US" sz="900" dirty="0">
                        <a:effectLst/>
                      </a:endParaRPr>
                    </a:p>
                    <a:p>
                      <a:pPr marL="19558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kern="12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05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800" dirty="0" smtClean="0"/>
              <a:t>Услов квалитетног образовно-васпитног рада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Планирање и програмирање (индивидуално и тимско, зависи од предмета планирања)</a:t>
            </a:r>
          </a:p>
          <a:p>
            <a:r>
              <a:rPr lang="sr-Cyrl-RS" dirty="0" smtClean="0"/>
              <a:t>Слобода, креативност и аутентичност школе у погледу форме, али поштовање прописаних обавезних елемената</a:t>
            </a:r>
          </a:p>
          <a:p>
            <a:r>
              <a:rPr lang="sr-Cyrl-RS" dirty="0" smtClean="0"/>
              <a:t>Смањење административних обавеза уз примену дигиталних алата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57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592773"/>
              </p:ext>
            </p:extLst>
          </p:nvPr>
        </p:nvGraphicFramePr>
        <p:xfrm>
          <a:off x="1069975" y="464457"/>
          <a:ext cx="10058400" cy="58057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2381"/>
                <a:gridCol w="7926019"/>
              </a:tblGrid>
              <a:tr h="17484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 err="1">
                          <a:effectLst/>
                        </a:rPr>
                        <a:t>Начин</a:t>
                      </a:r>
                      <a:r>
                        <a:rPr lang="en-US" sz="1100" kern="1200" dirty="0">
                          <a:effectLst/>
                        </a:rPr>
                        <a:t> </a:t>
                      </a:r>
                      <a:r>
                        <a:rPr lang="en-US" sz="1100" kern="1200" dirty="0" err="1">
                          <a:effectLst/>
                        </a:rPr>
                        <a:t>провере</a:t>
                      </a:r>
                      <a:r>
                        <a:rPr lang="en-US" sz="1100" kern="1200" dirty="0">
                          <a:effectLst/>
                        </a:rPr>
                        <a:t> </a:t>
                      </a:r>
                      <a:r>
                        <a:rPr lang="en-US" sz="1100" kern="1200" dirty="0" err="1">
                          <a:effectLst/>
                        </a:rPr>
                        <a:t>остварености</a:t>
                      </a:r>
                      <a:r>
                        <a:rPr lang="en-US" sz="1100" kern="1200" dirty="0">
                          <a:effectLst/>
                        </a:rPr>
                        <a:t> </a:t>
                      </a:r>
                      <a:r>
                        <a:rPr lang="en-US" sz="1100" kern="1200" dirty="0" err="1">
                          <a:effectLst/>
                        </a:rPr>
                        <a:t>исхода</a:t>
                      </a:r>
                      <a:r>
                        <a:rPr lang="sr-Cyrl-RS" sz="1100" kern="1200" dirty="0">
                          <a:effectLst/>
                        </a:rPr>
                        <a:t>/ вредновање постигнућа ученика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>
                  <a:txBody>
                    <a:bodyPr/>
                    <a:lstStyle/>
                    <a:p>
                      <a:pPr marL="4572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100" kern="12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1100" kern="1200">
                          <a:effectLst/>
                        </a:rPr>
                        <a:t>посматрање ученичког учешћа, закључивања и одговарања на постављена питања;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1100" kern="1200">
                          <a:effectLst/>
                        </a:rPr>
                        <a:t>богатство речи којима описује свој доживљај;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1100" kern="1200">
                          <a:effectLst/>
                        </a:rPr>
                        <a:t>извдојене кључне речи за мотиве сваке строфе;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x-none" sz="1100" kern="1200">
                          <a:effectLst/>
                        </a:rPr>
                        <a:t>подвучене стилске фигуре у самој песми (Читанци);изнесен доживљај</a:t>
                      </a:r>
                      <a:r>
                        <a:rPr lang="sr-Cyrl-CS" sz="1100" kern="1200">
                          <a:effectLst/>
                        </a:rPr>
                        <a:t>;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CS" sz="1100" kern="1200">
                          <a:effectLst/>
                        </a:rPr>
                        <a:t>ученици који су били најактивнији су вредновани кроз формативну оцену са којом су упознати.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/>
                </a:tc>
              </a:tr>
              <a:tr h="40572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100" kern="12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>
                          <a:effectLst/>
                        </a:rPr>
                        <a:t>ОКВИР ЗА ПРЕИСПИТИВАЊЕ ОСТВАРЕНОГ ЧАСА: 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100" kern="1200">
                          <a:effectLst/>
                        </a:rPr>
                        <a:t>планирани начини провере остварености исхода;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100" kern="1200">
                          <a:effectLst/>
                        </a:rPr>
                        <a:t>избор активности;</a:t>
                      </a:r>
                      <a:endParaRPr lang="en-US" sz="110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8600" algn="l"/>
                        </a:tabLst>
                      </a:pPr>
                      <a:r>
                        <a:rPr lang="ru-RU" sz="1100" kern="1200">
                          <a:effectLst/>
                        </a:rPr>
                        <a:t>одступања/потешкоће приликом остваривања планираног. Шта бих  променио/ла, другачије урадио/ла?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 anchor="ctr"/>
                </a:tc>
                <a:tc>
                  <a:txBody>
                    <a:bodyPr/>
                    <a:lstStyle/>
                    <a:p>
                      <a:pPr marL="1771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kern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RS" sz="1100" kern="1200" dirty="0">
                          <a:effectLst/>
                        </a:rPr>
                        <a:t>планиране активности допринеле су остваривању исхода</a:t>
                      </a:r>
                      <a:r>
                        <a:rPr lang="x-none" sz="1100" kern="1200" dirty="0">
                          <a:effectLst/>
                        </a:rPr>
                        <a:t>;</a:t>
                      </a: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sr-Cyrl-RS" sz="1100" kern="1200" dirty="0">
                          <a:effectLst/>
                        </a:rPr>
                        <a:t>више времена посветити анализи текста;</a:t>
                      </a:r>
                      <a:endParaRPr lang="en-US" sz="1100" dirty="0">
                        <a:effectLst/>
                      </a:endParaRPr>
                    </a:p>
                    <a:p>
                      <a:pPr marL="2286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kern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955" marR="55955" marT="754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76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800" dirty="0" smtClean="0"/>
              <a:t>План стручног усавршавања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Пише се на нивоу стручног већа и садржи усаглашене ИНДИВИДУАЛНЕ предлоге наставника који се односе на приоритетне области стручног усавршавања ван установе, као и планиране активности усавршавања у установи.</a:t>
            </a:r>
          </a:p>
          <a:p>
            <a:r>
              <a:rPr lang="sr-Cyrl-RS" dirty="0" smtClean="0"/>
              <a:t>Овај план потписују сви чланови стручног већа.</a:t>
            </a:r>
          </a:p>
          <a:p>
            <a:r>
              <a:rPr lang="sr-Cyrl-RS" dirty="0" smtClean="0"/>
              <a:t>Извештај о стручном усавршавању  пише се на крају школске године – сваки наствник за себе. Извештај треба да садржи све активности и датуме реализације. У случају значајнијег одступања од плана, укратко образложити разлоге.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7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Портфолио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Основ за напредовање у служби и вредновање рада наставника/директора/стручног сарадника</a:t>
            </a:r>
          </a:p>
          <a:p>
            <a:r>
              <a:rPr lang="sr-Cyrl-RS" dirty="0" smtClean="0"/>
              <a:t>Минимум података које би требало да садржи: </a:t>
            </a:r>
          </a:p>
          <a:p>
            <a:pPr>
              <a:buFontTx/>
              <a:buChar char="-"/>
            </a:pPr>
            <a:r>
              <a:rPr lang="sr-Cyrl-RS" dirty="0" smtClean="0"/>
              <a:t>Основни подаци: име и презиме, образовање</a:t>
            </a:r>
            <a:r>
              <a:rPr lang="sr-Latn-RS" dirty="0" smtClean="0"/>
              <a:t>,</a:t>
            </a:r>
            <a:r>
              <a:rPr lang="sr-Cyrl-RS" dirty="0" smtClean="0"/>
              <a:t> академска титула, радно место,  радно искуство, испит за лиценцу, познавање страног језика, инорматичке компетенције.</a:t>
            </a:r>
          </a:p>
          <a:p>
            <a:pPr>
              <a:buFontTx/>
              <a:buChar char="-"/>
            </a:pPr>
            <a:r>
              <a:rPr lang="sr-Cyrl-RS" dirty="0" smtClean="0"/>
              <a:t>Напредовање у служби: звање</a:t>
            </a:r>
          </a:p>
          <a:p>
            <a:pPr>
              <a:buFontTx/>
              <a:buChar char="-"/>
            </a:pPr>
            <a:r>
              <a:rPr lang="sr-Cyrl-RS" dirty="0" smtClean="0"/>
              <a:t>Стручно усавршавање, лично напредовање и професионални  развој: акредитовани и неакредитовани програми које је наставник похађао, угледни часови, учешће у пројектима, објављени радови, чланство у стручним организацијама, награде и слично</a:t>
            </a:r>
          </a:p>
          <a:p>
            <a:pPr>
              <a:buFontTx/>
              <a:buChar char="-"/>
            </a:pPr>
            <a:r>
              <a:rPr lang="sr-Cyrl-RS" dirty="0" smtClean="0"/>
              <a:t>Вредновање свог образовно-васпитног рада, развој компетенција, свог напредовања и професионалног развоја</a:t>
            </a:r>
          </a:p>
          <a:p>
            <a:pPr>
              <a:buFontTx/>
              <a:buChar char="-"/>
            </a:pPr>
            <a:r>
              <a:rPr lang="sr-Cyrl-RS" dirty="0" smtClean="0"/>
              <a:t>Лични  план професионалног развоја: списак области у којима наставник намерава да се сгтручно усавршава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62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733" y="1134436"/>
            <a:ext cx="10058400" cy="40507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RS" dirty="0" smtClean="0"/>
              <a:t>ФОРМАТ, ОБЛИК, ДОДАТНЕ РУБРИКЕ И ПРИЛОЗИ СУ ЕЛЕМЕНТИ КОЈЕ  НАСТАВНИК САМ ОДРЕЂУЈЕ!</a:t>
            </a:r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r>
              <a:rPr lang="sr-Cyrl-RS" dirty="0" smtClean="0"/>
              <a:t>НЕ ПОСТОЈИ ПРОПИСАН ОБРАЗАЦ НИТИ ОБИМ ПОРТФОЛИЈА, ТЕ СЕ НЕ МОЖЕ ЗАХТЕВАТИ ПОСТОЈАЊЕ  ПОРТФОЛИЈА ОДРЕЂЕНОГ САДРЖАЈА И СТРУКТУРЕ. НАСТАВНИК ИМА ПОТПУНУ СЛОБОДУ ДА НАПРАВИ СВОЈ ЛИЧНИ ПОРТФОЛИО КОЈИ ЋЕ НА НАЈБОЉИ МОГУЋИ НАЧИН ПРЕДСТАВИТИ ЊЕГОВ РАД И НАПРЕДАК.</a:t>
            </a:r>
            <a:endParaRPr lang="sr-Cyrl-RS" dirty="0"/>
          </a:p>
          <a:p>
            <a:pPr marL="0" indent="0">
              <a:buNone/>
            </a:pPr>
            <a:endParaRPr lang="sr-Cyrl-RS" dirty="0" smtClean="0"/>
          </a:p>
          <a:p>
            <a:pPr marL="0" indent="0">
              <a:buNone/>
            </a:pPr>
            <a:r>
              <a:rPr lang="sr-Cyrl-RS" dirty="0" smtClean="0"/>
              <a:t>Портфолио се НЕ ПРЕДАЈЕ, већ се чува и на захтев даје на увид директору, стручном сараднику, просветном саветнику и  саветнику-спољном сараднику.</a:t>
            </a:r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r>
              <a:rPr lang="sr-Cyrl-RS" smtClean="0"/>
              <a:t>Може бити у папирној ИЛИ електронској форми.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9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Педагошка документација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Води се кроз есДневник – формативно и сумативно оцењивање, белешке о понашању ученика, похађање часова допунске, додатне, припремне, учешће у ваннаставним активностима...</a:t>
            </a:r>
          </a:p>
          <a:p>
            <a:r>
              <a:rPr lang="sr-Cyrl-RS" dirty="0" smtClean="0"/>
              <a:t>Наставникова лична евиденција која садржи податке од значаја за рад са учеником и за праћење његовог напредовања</a:t>
            </a:r>
          </a:p>
          <a:p>
            <a:r>
              <a:rPr lang="sr-Cyrl-RS" dirty="0" smtClean="0"/>
              <a:t>Осим у есДневнику, наставник МОЖЕ да има и своју додатну евиденцију и документацију коју сам одређује.</a:t>
            </a:r>
          </a:p>
        </p:txBody>
      </p:sp>
    </p:spTree>
    <p:extLst>
      <p:ext uri="{BB962C8B-B14F-4D97-AF65-F5344CB8AC3E}">
        <p14:creationId xmlns:p14="http://schemas.microsoft.com/office/powerpoint/2010/main" val="140845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498" y="2210319"/>
            <a:ext cx="8859745" cy="4415452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499" y="208676"/>
            <a:ext cx="8859745" cy="3666638"/>
          </a:xfrm>
        </p:spPr>
      </p:pic>
    </p:spTree>
    <p:extLst>
      <p:ext uri="{BB962C8B-B14F-4D97-AF65-F5344CB8AC3E}">
        <p14:creationId xmlns:p14="http://schemas.microsoft.com/office/powerpoint/2010/main" val="324320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Хвала на пажњи!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r-Cyrl-RS" dirty="0" smtClean="0"/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Cyrl-RS" dirty="0" smtClean="0"/>
              <a:t>Педагошко-психолошка служба вам стоји на располагању за сваку сарадњу и  подршку око израде  школске документације.</a:t>
            </a:r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endParaRPr lang="sr-Cyrl-RS" dirty="0" smtClean="0"/>
          </a:p>
          <a:p>
            <a:pPr marL="0" indent="0" algn="ctr">
              <a:buNone/>
            </a:pPr>
            <a:r>
              <a:rPr lang="sr-Cyrl-RS" dirty="0" smtClean="0"/>
              <a:t>Март 2026. године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29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Правни оквир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ЗОСОВ</a:t>
            </a:r>
          </a:p>
          <a:p>
            <a:r>
              <a:rPr lang="sr-Cyrl-RS" dirty="0" smtClean="0"/>
              <a:t>Закон о средњем образовању и васпитању</a:t>
            </a:r>
          </a:p>
          <a:p>
            <a:r>
              <a:rPr lang="sr-Cyrl-RS" dirty="0" smtClean="0"/>
              <a:t>Прописи којима се уређује план и програм наставе и учења</a:t>
            </a:r>
          </a:p>
          <a:p>
            <a:r>
              <a:rPr lang="sr-Cyrl-RS" dirty="0" smtClean="0"/>
              <a:t>Правилник о сталном стручном усавршавању и напредовању у звања наставника, васпитача  и стручних сарадника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3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Школска документација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sz="4000" dirty="0" smtClean="0"/>
              <a:t>(</a:t>
            </a:r>
            <a:r>
              <a:rPr lang="sr-Cyrl-RS" sz="4000" dirty="0" smtClean="0"/>
              <a:t>на нивоу школе)</a:t>
            </a:r>
            <a:r>
              <a:rPr lang="sr-Latn-RS" sz="4000" dirty="0" smtClean="0"/>
              <a:t> – </a:t>
            </a:r>
            <a:r>
              <a:rPr lang="sr-Cyrl-RS" sz="4000" dirty="0" smtClean="0"/>
              <a:t>ко пише?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b="1" dirty="0" smtClean="0"/>
              <a:t>Развојни план </a:t>
            </a:r>
            <a:r>
              <a:rPr lang="sr-Cyrl-RS" dirty="0" smtClean="0"/>
              <a:t>– стратешки план развоја установе (3-5 година</a:t>
            </a:r>
            <a:r>
              <a:rPr lang="sr-Cyrl-RS" dirty="0"/>
              <a:t>) - </a:t>
            </a:r>
            <a:r>
              <a:rPr lang="sr-Cyrl-RS" u="sng" dirty="0"/>
              <a:t>Стручни актив за развојно планирање</a:t>
            </a:r>
            <a:endParaRPr lang="sr-Cyrl-RS" u="sng" dirty="0" smtClean="0"/>
          </a:p>
          <a:p>
            <a:r>
              <a:rPr lang="sr-Cyrl-RS" b="1" dirty="0"/>
              <a:t>Школски програм </a:t>
            </a:r>
            <a:r>
              <a:rPr lang="sr-Cyrl-RS" dirty="0"/>
              <a:t>– израђује се у складу са Националним оквиром образовања и васпитања (4 године) - </a:t>
            </a:r>
            <a:r>
              <a:rPr lang="sr-Cyrl-RS" u="sng" dirty="0"/>
              <a:t>Стручни актив за развој школског програма (чине га представници стручних већа и стручна служба</a:t>
            </a:r>
            <a:r>
              <a:rPr lang="sr-Cyrl-RS" u="sng" dirty="0" smtClean="0"/>
              <a:t>)</a:t>
            </a:r>
          </a:p>
          <a:p>
            <a:r>
              <a:rPr lang="sr-Cyrl-RS" b="1" dirty="0" smtClean="0"/>
              <a:t>Годишњи план рада школе </a:t>
            </a:r>
            <a:r>
              <a:rPr lang="sr-Cyrl-RS" dirty="0" smtClean="0"/>
              <a:t>– садржи све сегменте рада школе који су планирани за реализацију у текућој школској </a:t>
            </a:r>
            <a:r>
              <a:rPr lang="sr-Cyrl-RS" dirty="0"/>
              <a:t>години - </a:t>
            </a:r>
            <a:r>
              <a:rPr lang="sr-Cyrl-RS" u="sng" dirty="0"/>
              <a:t>СВИ! Директор, сва стручна већа, тимови, стручни органи, стручна служба. Свако свој део доприноси!</a:t>
            </a:r>
            <a:endParaRPr lang="sr-Cyrl-RS" u="sng" dirty="0" smtClean="0"/>
          </a:p>
          <a:p>
            <a:r>
              <a:rPr lang="sr-Cyrl-RS" b="1" dirty="0" smtClean="0"/>
              <a:t>План стручног усавршавања запослених </a:t>
            </a:r>
            <a:r>
              <a:rPr lang="sr-Cyrl-RS" dirty="0" smtClean="0"/>
              <a:t>– у складу са приоритетима </a:t>
            </a:r>
            <a:r>
              <a:rPr lang="sr-Cyrl-RS" dirty="0"/>
              <a:t>установе - </a:t>
            </a:r>
            <a:r>
              <a:rPr lang="sr-Cyrl-RS" u="sng" dirty="0"/>
              <a:t>Тим за професионални развој запослених</a:t>
            </a:r>
            <a:endParaRPr lang="sr-Cyrl-RS" u="sng" dirty="0" smtClean="0"/>
          </a:p>
          <a:p>
            <a:r>
              <a:rPr lang="sr-Cyrl-RS" b="1" dirty="0" smtClean="0"/>
              <a:t>Извештаји о раду </a:t>
            </a:r>
            <a:r>
              <a:rPr lang="sr-Cyrl-RS" dirty="0" smtClean="0"/>
              <a:t>– полугодишњи, </a:t>
            </a:r>
            <a:r>
              <a:rPr lang="sr-Cyrl-RS" dirty="0"/>
              <a:t>годишњи - </a:t>
            </a:r>
            <a:r>
              <a:rPr lang="sr-Cyrl-RS" u="sng" dirty="0"/>
              <a:t>директору подносе руководиоци стручних већа, органа и тимова (Педагошки колегијум). Директор подноси Школском одбору</a:t>
            </a:r>
            <a:r>
              <a:rPr lang="sr-Cyrl-RS" u="sng" dirty="0" smtClean="0"/>
              <a:t>.</a:t>
            </a:r>
          </a:p>
          <a:p>
            <a:endParaRPr lang="sr-Cyrl-RS" dirty="0" smtClean="0"/>
          </a:p>
          <a:p>
            <a:pPr marL="0" indent="0" algn="ctr">
              <a:buNone/>
            </a:pPr>
            <a:r>
              <a:rPr lang="sr-Cyrl-RS" dirty="0" smtClean="0"/>
              <a:t>ОСНОВ ЗА ПРИПРЕМУ ДРУГЕ ДОКУМЕНТАЦИЈЕ КОЈУ КОРИСТИ ДИРЕКТОР, НАСТАВНИК, СТРУЧНИ САРАДНИК, КАО  И СТРУЧНИ ОРГАНИ  И ТИМОВИ ШКОЛЕ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27172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Школска документација</a:t>
            </a:r>
            <a:br>
              <a:rPr lang="sr-Cyrl-RS" dirty="0" smtClean="0"/>
            </a:br>
            <a:r>
              <a:rPr lang="sr-Cyrl-RS" sz="3600" dirty="0" smtClean="0"/>
              <a:t>(индивидуална)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b="1" dirty="0" smtClean="0"/>
              <a:t>Годишњи, глобални план рада наставника </a:t>
            </a:r>
            <a:r>
              <a:rPr lang="sr-Cyrl-RS" dirty="0" smtClean="0"/>
              <a:t>- </a:t>
            </a:r>
            <a:r>
              <a:rPr lang="ru-RU" dirty="0"/>
              <a:t>план којим наставник планира сопствени рад за школску годину на основу школског програма и програма наставе и </a:t>
            </a:r>
            <a:r>
              <a:rPr lang="ru-RU" dirty="0" smtClean="0"/>
              <a:t>учења</a:t>
            </a:r>
          </a:p>
          <a:p>
            <a:r>
              <a:rPr lang="sr-Cyrl-RS" b="1" dirty="0" smtClean="0"/>
              <a:t>Месечни, оперативни план рада наставника</a:t>
            </a:r>
            <a:r>
              <a:rPr lang="sr-Cyrl-RS" dirty="0" smtClean="0"/>
              <a:t> - </a:t>
            </a:r>
            <a:r>
              <a:rPr lang="ru-RU" dirty="0"/>
              <a:t>план којим наставник планира рад на месечном нивоу или нивоу теме, а на основу глобалног плана и школског програма </a:t>
            </a:r>
            <a:endParaRPr lang="ru-RU" dirty="0" smtClean="0"/>
          </a:p>
          <a:p>
            <a:r>
              <a:rPr lang="ru-RU" b="1" dirty="0" smtClean="0"/>
              <a:t>Припрема за час </a:t>
            </a:r>
            <a:r>
              <a:rPr lang="ru-RU" dirty="0" smtClean="0"/>
              <a:t>- </a:t>
            </a:r>
            <a:r>
              <a:rPr lang="ru-RU" dirty="0"/>
              <a:t>план којим наставник планира реализацију </a:t>
            </a:r>
            <a:r>
              <a:rPr lang="ru-RU" dirty="0" smtClean="0"/>
              <a:t>часа</a:t>
            </a:r>
          </a:p>
          <a:p>
            <a:r>
              <a:rPr lang="ru-RU" b="1" dirty="0" smtClean="0"/>
              <a:t>Остала документација </a:t>
            </a:r>
            <a:r>
              <a:rPr lang="ru-RU" dirty="0" smtClean="0"/>
              <a:t>- </a:t>
            </a:r>
            <a:r>
              <a:rPr lang="ru-RU" dirty="0"/>
              <a:t>п</a:t>
            </a:r>
            <a:r>
              <a:rPr lang="ru-RU" dirty="0" smtClean="0"/>
              <a:t>ланирање </a:t>
            </a:r>
            <a:r>
              <a:rPr lang="ru-RU" dirty="0"/>
              <a:t>допунске и додатне наставе, секција и других ваннаставних </a:t>
            </a:r>
            <a:r>
              <a:rPr lang="ru-RU" dirty="0" smtClean="0"/>
              <a:t>активности, план </a:t>
            </a:r>
            <a:r>
              <a:rPr lang="ru-RU" dirty="0"/>
              <a:t>и извештај о стручном </a:t>
            </a:r>
            <a:r>
              <a:rPr lang="ru-RU" dirty="0" smtClean="0"/>
              <a:t>усавршавању, портфолио, педагошка документација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СВЕ НАВЕДЕНО СЕ МОЖЕ ПИСАТИ У САРАДЊИ СА ЧЛАНОВИМА СТРУЧНОГ ВЕЋА, АЛИ ЈЕ ВЕОМА БИТНО  ДА СВАКИ НАТАВНИК ИМА СЛОБОДУ У ПЛАНИРАЊУ СОПСТВЕНОГ РАДА УЗИМАЈУЋИ У ОБЗИР УСЛОВЕ РАДА, КАО И ПОТРЕБЕ И ИНТЕРЕСОВАЊА УЧЕНИКА СА КОЈИМА РАДИ!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599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22495"/>
          </a:xfrm>
        </p:spPr>
        <p:txBody>
          <a:bodyPr>
            <a:normAutofit fontScale="90000"/>
          </a:bodyPr>
          <a:lstStyle/>
          <a:p>
            <a:r>
              <a:rPr lang="sr-Cyrl-RS" sz="4000" dirty="0" smtClean="0"/>
              <a:t>Планирање рада наставника -</a:t>
            </a:r>
            <a:br>
              <a:rPr lang="sr-Cyrl-RS" sz="4000" dirty="0" smtClean="0"/>
            </a:br>
            <a:r>
              <a:rPr lang="sr-Cyrl-RS" sz="4000" dirty="0" smtClean="0"/>
              <a:t>одакле почети?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607127"/>
            <a:ext cx="10058400" cy="5112327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 smtClean="0"/>
              <a:t>Школски развојни план</a:t>
            </a:r>
          </a:p>
          <a:p>
            <a:r>
              <a:rPr lang="sr-Cyrl-RS" dirty="0" smtClean="0"/>
              <a:t>Школски програм</a:t>
            </a:r>
          </a:p>
          <a:p>
            <a:r>
              <a:rPr lang="sr-Cyrl-RS" dirty="0" smtClean="0"/>
              <a:t>Правилник о плану наставе и учења за гимназију (Службени гласник)</a:t>
            </a:r>
          </a:p>
          <a:p>
            <a:pPr marL="0" indent="0">
              <a:buNone/>
            </a:pPr>
            <a:r>
              <a:rPr lang="sr-Cyrl-RS" dirty="0"/>
              <a:t>	С</a:t>
            </a:r>
            <a:r>
              <a:rPr lang="sr-Cyrl-RS" dirty="0" smtClean="0"/>
              <a:t>адржи:</a:t>
            </a:r>
          </a:p>
          <a:p>
            <a:pPr>
              <a:buFontTx/>
              <a:buChar char="-"/>
            </a:pPr>
            <a:r>
              <a:rPr lang="sr-Cyrl-RS" dirty="0" smtClean="0"/>
              <a:t>План наставе и учења по разредима и предметима (недељни и годишњи фонд часова теорије и вежби)</a:t>
            </a:r>
          </a:p>
          <a:p>
            <a:pPr>
              <a:buFontTx/>
              <a:buChar char="-"/>
            </a:pPr>
            <a:r>
              <a:rPr lang="sr-Cyrl-RS" dirty="0" smtClean="0"/>
              <a:t>Циљеве општег средњег образовања и васпитања</a:t>
            </a:r>
          </a:p>
          <a:p>
            <a:pPr>
              <a:buFontTx/>
              <a:buChar char="-"/>
            </a:pPr>
            <a:r>
              <a:rPr lang="sr-Cyrl-RS" u="sng" dirty="0" smtClean="0"/>
              <a:t>Опште упутство за остваривање програма</a:t>
            </a:r>
            <a:r>
              <a:rPr lang="sr-Cyrl-RS" dirty="0" smtClean="0"/>
              <a:t>: програми оријентисани на процес и исходе учења, препоруке за планирање наставе и учења и препоруке за праћење и вредновање наставе и учења</a:t>
            </a:r>
          </a:p>
          <a:p>
            <a:pPr>
              <a:buFontTx/>
              <a:buChar char="-"/>
            </a:pPr>
            <a:r>
              <a:rPr lang="sr-Cyrl-RS" dirty="0" smtClean="0"/>
              <a:t>Листа  обавезних предмета и за сваки предмет: циљ учења предмета, опште предметне компетенције (основни, средњи и напредни ниво), специфичне предметне компетенције (основни, средњи и напредни ниво), табеларно представљене исходе, области и предложене садржаје, кључне појмове садржаја,</a:t>
            </a:r>
          </a:p>
          <a:p>
            <a:pPr>
              <a:buFontTx/>
              <a:buChar char="-"/>
            </a:pPr>
            <a:r>
              <a:rPr lang="ru-RU" dirty="0" smtClean="0"/>
              <a:t>Веза образовних стандарда и исхода програма наставе и учења </a:t>
            </a:r>
          </a:p>
          <a:p>
            <a:pPr>
              <a:buFontTx/>
              <a:buChar char="-"/>
            </a:pPr>
            <a:r>
              <a:rPr lang="ru-RU" dirty="0" smtClean="0"/>
              <a:t>Упутство за дидактичко-методичко остваривање програма</a:t>
            </a:r>
          </a:p>
          <a:p>
            <a:pPr>
              <a:buFontTx/>
              <a:buChar char="-"/>
            </a:pPr>
            <a:r>
              <a:rPr lang="ru-RU" dirty="0" smtClean="0"/>
              <a:t>Упутства за реализацију другог страног језика и изборних програма</a:t>
            </a:r>
          </a:p>
          <a:p>
            <a:pPr>
              <a:buFontTx/>
              <a:buChar char="-"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17150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800" dirty="0" smtClean="0"/>
              <a:t>Планирање рада наставника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Годишњи план</a:t>
            </a:r>
          </a:p>
          <a:p>
            <a:r>
              <a:rPr lang="sr-Cyrl-RS" dirty="0" smtClean="0"/>
              <a:t>Месечни план</a:t>
            </a:r>
          </a:p>
          <a:p>
            <a:r>
              <a:rPr lang="sr-Cyrl-RS" dirty="0" smtClean="0"/>
              <a:t>Припрема за час</a:t>
            </a:r>
          </a:p>
          <a:p>
            <a:pPr marL="0" indent="0">
              <a:buNone/>
            </a:pPr>
            <a:r>
              <a:rPr lang="sr-Cyrl-RS" dirty="0" smtClean="0"/>
              <a:t>Полази се од исхода учења и кључних појмова садржаја.</a:t>
            </a:r>
          </a:p>
          <a:p>
            <a:pPr marL="0" indent="0">
              <a:buNone/>
            </a:pPr>
            <a:r>
              <a:rPr lang="sr-Cyrl-RS" dirty="0" smtClean="0"/>
              <a:t>Како су исходи дефинисани за крај школске године, наставник треба да их операционализује (најпре у оперативном плану, а потом за конкретан час), тако да сви ти мањи исходи воде ка остваривању исхода прописаних програмом.</a:t>
            </a:r>
          </a:p>
          <a:p>
            <a:pPr marL="0" indent="0">
              <a:buNone/>
            </a:pPr>
            <a:r>
              <a:rPr lang="sr-Cyrl-RS" dirty="0" smtClean="0"/>
              <a:t>Методе, облици и технике рада треба да буду у функцији остваривања исхода, а наставник их планира у складу са ресурсима конкретне школе, као и могућностима ученика.</a:t>
            </a:r>
          </a:p>
          <a:p>
            <a:pPr marL="0" indent="0">
              <a:buNone/>
            </a:pPr>
            <a:r>
              <a:rPr lang="sr-Cyrl-RS" b="1" dirty="0" smtClean="0"/>
              <a:t>Кључно питање </a:t>
            </a:r>
            <a:r>
              <a:rPr lang="sr-Cyrl-RS" dirty="0" smtClean="0"/>
              <a:t>у избору облика, метода, активности ученика и наставника је да ли је то релевантно, чему служи, које когнитивне процесе код ученика подстиче, којим исходима и  компетенцијама води...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38289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Годишњи, глобални план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Пише се пре почетка школске године</a:t>
            </a:r>
          </a:p>
          <a:p>
            <a:r>
              <a:rPr lang="sr-Cyrl-RS" dirty="0" smtClean="0"/>
              <a:t>Садржи: распоређивање наставних тема/области/модула; </a:t>
            </a:r>
          </a:p>
          <a:p>
            <a:pPr marL="0" indent="0">
              <a:buNone/>
            </a:pPr>
            <a:r>
              <a:rPr lang="sr-Cyrl-RS" dirty="0" smtClean="0"/>
              <a:t>	број часова обраде, утрђивања и провере;</a:t>
            </a:r>
            <a:endParaRPr lang="sr-Cyrl-RS" dirty="0"/>
          </a:p>
          <a:p>
            <a:pPr marL="0" indent="0">
              <a:buNone/>
            </a:pPr>
            <a:r>
              <a:rPr lang="sr-Cyrl-RS" dirty="0" smtClean="0"/>
              <a:t>	планирање додатне, допуснке, припремне, секција и осталих облика образовно-васпитног рада (навођење укупног годишњег броја часова)</a:t>
            </a:r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r>
              <a:rPr lang="sr-Cyrl-RS" dirty="0" smtClean="0"/>
              <a:t>ГЛОБАЛНО ПЛАНИРАЊЕ СВИХ ОБЛИКА НАСТАВЕ (редовна, допунска, додатна и припремна настава, секција и друге ваннаставне активности) ТРЕБА </a:t>
            </a:r>
            <a:r>
              <a:rPr lang="sr-Cyrl-RS" dirty="0"/>
              <a:t>ДА СЕ ВРШИ НА НИВОУ СТРУЧНИХ ВЕЋА ИЗ ОБЛАСТИ </a:t>
            </a:r>
            <a:r>
              <a:rPr lang="sr-Cyrl-RS" dirty="0" smtClean="0"/>
              <a:t>ПРЕДМЕТА КАКО БИ СЕ ОБЕЗБЕДИЛО МЕЂУПРЕДМЕТНО ПОВЕЗИВАЊЕ! </a:t>
            </a:r>
            <a:endParaRPr lang="en-US" dirty="0"/>
          </a:p>
          <a:p>
            <a:pPr marL="0" indent="0">
              <a:buNone/>
            </a:pPr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145719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540327"/>
            <a:ext cx="10058400" cy="5631873"/>
          </a:xfrm>
        </p:spPr>
        <p:txBody>
          <a:bodyPr>
            <a:normAutofit lnSpcReduction="10000"/>
          </a:bodyPr>
          <a:lstStyle/>
          <a:p>
            <a:r>
              <a:rPr lang="sr-Cyrl-RS" u="sng" dirty="0" smtClean="0"/>
              <a:t>Међупредметне </a:t>
            </a:r>
            <a:r>
              <a:rPr lang="sr-Cyrl-RS" u="sng" dirty="0" smtClean="0"/>
              <a:t>компетенције:</a:t>
            </a:r>
          </a:p>
          <a:p>
            <a:pPr marL="457200" indent="-457200">
              <a:buAutoNum type="arabicPeriod"/>
            </a:pPr>
            <a:r>
              <a:rPr lang="sr-Cyrl-RS" dirty="0" smtClean="0"/>
              <a:t>Компетенција за целоживотно учење</a:t>
            </a:r>
          </a:p>
          <a:p>
            <a:pPr marL="457200" indent="-457200">
              <a:buAutoNum type="arabicPeriod"/>
            </a:pPr>
            <a:r>
              <a:rPr lang="sr-Cyrl-RS" dirty="0" smtClean="0"/>
              <a:t>Комуникација</a:t>
            </a:r>
          </a:p>
          <a:p>
            <a:pPr marL="457200" indent="-457200">
              <a:buAutoNum type="arabicPeriod"/>
            </a:pPr>
            <a:r>
              <a:rPr lang="sr-Cyrl-RS" dirty="0" smtClean="0"/>
              <a:t>Рад са подацима и информацијама</a:t>
            </a:r>
          </a:p>
          <a:p>
            <a:pPr marL="457200" indent="-457200">
              <a:buAutoNum type="arabicPeriod"/>
            </a:pPr>
            <a:r>
              <a:rPr lang="sr-Cyrl-RS" dirty="0" smtClean="0"/>
              <a:t>Дигитална компетенција</a:t>
            </a:r>
          </a:p>
          <a:p>
            <a:pPr marL="457200" indent="-457200">
              <a:buAutoNum type="arabicPeriod"/>
            </a:pPr>
            <a:r>
              <a:rPr lang="sr-Cyrl-RS" dirty="0" smtClean="0"/>
              <a:t>Решавање проблема</a:t>
            </a:r>
          </a:p>
          <a:p>
            <a:pPr marL="457200" indent="-457200">
              <a:buAutoNum type="arabicPeriod"/>
            </a:pPr>
            <a:r>
              <a:rPr lang="sr-Cyrl-RS" dirty="0" smtClean="0"/>
              <a:t>Сарадња</a:t>
            </a:r>
          </a:p>
          <a:p>
            <a:pPr marL="457200" indent="-457200">
              <a:buAutoNum type="arabicPeriod"/>
            </a:pPr>
            <a:r>
              <a:rPr lang="sr-Cyrl-RS" dirty="0" smtClean="0"/>
              <a:t>Одговорно учешће у демократском друштву</a:t>
            </a:r>
          </a:p>
          <a:p>
            <a:pPr marL="457200" indent="-457200">
              <a:buAutoNum type="arabicPeriod"/>
            </a:pPr>
            <a:r>
              <a:rPr lang="sr-Cyrl-RS" dirty="0" smtClean="0"/>
              <a:t>Одговоран однос према  здрављу</a:t>
            </a:r>
          </a:p>
          <a:p>
            <a:pPr marL="457200" indent="-457200">
              <a:buAutoNum type="arabicPeriod"/>
            </a:pPr>
            <a:r>
              <a:rPr lang="sr-Cyrl-RS" dirty="0" smtClean="0"/>
              <a:t>Одговоран однос према околини</a:t>
            </a:r>
          </a:p>
          <a:p>
            <a:pPr marL="457200" indent="-457200">
              <a:buAutoNum type="arabicPeriod"/>
            </a:pPr>
            <a:r>
              <a:rPr lang="sr-Cyrl-RS" dirty="0" smtClean="0"/>
              <a:t>Естетичка компетенција</a:t>
            </a:r>
          </a:p>
          <a:p>
            <a:pPr marL="457200" indent="-457200">
              <a:buAutoNum type="arabicPeriod"/>
            </a:pPr>
            <a:r>
              <a:rPr lang="sr-Cyrl-RS" dirty="0" smtClean="0"/>
              <a:t>Предузимљивост и оријентација ка предузетништву</a:t>
            </a:r>
            <a:r>
              <a:rPr lang="sr-Cyrl-RS" dirty="0" smtClean="0"/>
              <a:t>.</a:t>
            </a:r>
            <a:endParaRPr lang="sr-Latn-RS" dirty="0" smtClean="0"/>
          </a:p>
          <a:p>
            <a:r>
              <a:rPr lang="sr-Cyrl-RS" u="sng" dirty="0"/>
              <a:t>Међупредметно повезивање </a:t>
            </a:r>
            <a:r>
              <a:rPr lang="sr-Cyrl-RS" dirty="0"/>
              <a:t>– постиже се сарадњом различитих стурчних већа; повезивање сличних наставних садржаја који се обрађују кроз различите наставне предмете и планирање реализације интердисциплинарне наставе.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65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742</TotalTime>
  <Words>1878</Words>
  <Application>Microsoft Office PowerPoint</Application>
  <PresentationFormat>Widescreen</PresentationFormat>
  <Paragraphs>387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Cambria</vt:lpstr>
      <vt:lpstr>Rockwell</vt:lpstr>
      <vt:lpstr>Rockwell Condensed</vt:lpstr>
      <vt:lpstr>Symbol</vt:lpstr>
      <vt:lpstr>Times New Roman</vt:lpstr>
      <vt:lpstr>Wingdings</vt:lpstr>
      <vt:lpstr>Wood Type</vt:lpstr>
      <vt:lpstr>Израда школске документације</vt:lpstr>
      <vt:lpstr>Услов квалитетног образовно-васпитног рада</vt:lpstr>
      <vt:lpstr>Правни оквир</vt:lpstr>
      <vt:lpstr>Школска документација (на нивоу школе) – ко пише?</vt:lpstr>
      <vt:lpstr>Школска документација (индивидуална)</vt:lpstr>
      <vt:lpstr>Планирање рада наставника - одакле почети?</vt:lpstr>
      <vt:lpstr>Планирање рада наставника</vt:lpstr>
      <vt:lpstr>Годишњи, глобални план</vt:lpstr>
      <vt:lpstr>PowerPoint Presentation</vt:lpstr>
      <vt:lpstr>Пример глобалног плана</vt:lpstr>
      <vt:lpstr>PowerPoint Presentation</vt:lpstr>
      <vt:lpstr>Месечни, оперативни план</vt:lpstr>
      <vt:lpstr>Пример оперативног плана</vt:lpstr>
      <vt:lpstr>Планирање допунске, додатне  и припремне наставе</vt:lpstr>
      <vt:lpstr>Секције и друге ваннаставне активности</vt:lpstr>
      <vt:lpstr>PowerPoint Presentation</vt:lpstr>
      <vt:lpstr>Припрема за час</vt:lpstr>
      <vt:lpstr>Пример припреме за час</vt:lpstr>
      <vt:lpstr>PowerPoint Presentation</vt:lpstr>
      <vt:lpstr>PowerPoint Presentation</vt:lpstr>
      <vt:lpstr>План стручног усавршавања</vt:lpstr>
      <vt:lpstr>Портфолио </vt:lpstr>
      <vt:lpstr>PowerPoint Presentation</vt:lpstr>
      <vt:lpstr>Педагошка документација</vt:lpstr>
      <vt:lpstr>PowerPoint Presentation</vt:lpstr>
      <vt:lpstr>Хвала на пажњи!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Израда школске документације</dc:title>
  <dc:creator>Korisnik</dc:creator>
  <cp:lastModifiedBy>Korisnik</cp:lastModifiedBy>
  <cp:revision>41</cp:revision>
  <dcterms:created xsi:type="dcterms:W3CDTF">2026-03-13T10:39:58Z</dcterms:created>
  <dcterms:modified xsi:type="dcterms:W3CDTF">2026-03-18T13:18:52Z</dcterms:modified>
</cp:coreProperties>
</file>